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601575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732" autoAdjust="0"/>
    <p:restoredTop sz="94660"/>
  </p:normalViewPr>
  <p:slideViewPr>
    <p:cSldViewPr>
      <p:cViewPr varScale="1">
        <p:scale>
          <a:sx n="110" d="100"/>
          <a:sy n="110" d="100"/>
        </p:scale>
        <p:origin x="-870" y="-90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130429"/>
            <a:ext cx="1071133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7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36142" y="274642"/>
            <a:ext cx="283535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079" y="274642"/>
            <a:ext cx="82960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8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8" y="2906717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080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5801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2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82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9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8" y="273054"/>
            <a:ext cx="70446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0080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0" y="1600204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008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BD67-FF0E-4126-AE70-DE1E802DE539}" type="datetimeFigureOut">
              <a:rPr lang="es-PE" smtClean="0"/>
              <a:t>07/07/2021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8" y="6356354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13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476F-6F7E-49AB-9572-03F6B873D186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7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7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86803" y="500042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93"/>
          <p:cNvSpPr txBox="1">
            <a:spLocks noChangeArrowheads="1"/>
          </p:cNvSpPr>
          <p:nvPr/>
        </p:nvSpPr>
        <p:spPr bwMode="auto">
          <a:xfrm>
            <a:off x="2728887" y="4857760"/>
            <a:ext cx="238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100,396,059</a:t>
            </a:r>
            <a:endParaRPr lang="en-US" altLang="ru-RU" dirty="0"/>
          </a:p>
          <a:p>
            <a:r>
              <a:rPr lang="en-US" altLang="ru-RU" dirty="0"/>
              <a:t>EJEC. S/. </a:t>
            </a:r>
            <a:r>
              <a:rPr lang="es-PE" altLang="ru-RU" dirty="0" smtClean="0"/>
              <a:t>25</a:t>
            </a:r>
            <a:r>
              <a:rPr lang="es-PE" dirty="0" smtClean="0"/>
              <a:t>,386,009.62</a:t>
            </a:r>
            <a:endParaRPr lang="ru-RU" altLang="ru-RU" dirty="0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42871" y="1500174"/>
            <a:ext cx="2511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8C103D"/>
                </a:solidFill>
                <a:latin typeface="Century Gothic" pitchFamily="34" charset="0"/>
              </a:rPr>
              <a:t>EJECUCIÓN DE INGRESOS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4943465" y="1500174"/>
            <a:ext cx="25295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912B"/>
                </a:solidFill>
                <a:latin typeface="Century Gothic" pitchFamily="34" charset="0"/>
              </a:rPr>
              <a:t>AUTONOMÍA FINANCIERA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10087001" y="1714488"/>
            <a:ext cx="1490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34B2E3"/>
                </a:solidFill>
                <a:latin typeface="Century Gothic" pitchFamily="34" charset="0"/>
              </a:rPr>
              <a:t>GASTO SOCIAL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2728887" y="4500570"/>
            <a:ext cx="22602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E24956"/>
                </a:solidFill>
                <a:latin typeface="Century Gothic" pitchFamily="34" charset="0"/>
              </a:rPr>
              <a:t>EFICIENCIA DEL GASTO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7349991" y="4485085"/>
            <a:ext cx="22329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64D1DA"/>
                </a:solidFill>
                <a:latin typeface="Century Gothic" pitchFamily="34" charset="0"/>
              </a:rPr>
              <a:t>RECAUDACIÓN </a:t>
            </a:r>
            <a:r>
              <a:rPr lang="en-U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LOCAL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 </a:t>
            </a:r>
            <a:r>
              <a:rPr lang="en-US" altLang="en-US" sz="1600" b="1" dirty="0">
                <a:solidFill>
                  <a:srgbClr val="64D1DA"/>
                </a:solidFill>
                <a:latin typeface="Century Gothic" pitchFamily="34" charset="0"/>
              </a:rPr>
              <a:t>PERCAPITA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9" name="Freeform 14"/>
          <p:cNvSpPr>
            <a:spLocks noEditPoints="1"/>
          </p:cNvSpPr>
          <p:nvPr/>
        </p:nvSpPr>
        <p:spPr bwMode="auto">
          <a:xfrm>
            <a:off x="10431241" y="4898231"/>
            <a:ext cx="881063" cy="590550"/>
          </a:xfrm>
          <a:custGeom>
            <a:avLst/>
            <a:gdLst>
              <a:gd name="T0" fmla="*/ 2147483646 w 221"/>
              <a:gd name="T1" fmla="*/ 2147483646 h 148"/>
              <a:gd name="T2" fmla="*/ 2147483646 w 221"/>
              <a:gd name="T3" fmla="*/ 2147483646 h 148"/>
              <a:gd name="T4" fmla="*/ 2147483646 w 221"/>
              <a:gd name="T5" fmla="*/ 2147483646 h 148"/>
              <a:gd name="T6" fmla="*/ 2147483646 w 221"/>
              <a:gd name="T7" fmla="*/ 2147483646 h 148"/>
              <a:gd name="T8" fmla="*/ 2147483646 w 221"/>
              <a:gd name="T9" fmla="*/ 2147483646 h 148"/>
              <a:gd name="T10" fmla="*/ 2147483646 w 221"/>
              <a:gd name="T11" fmla="*/ 2147483646 h 148"/>
              <a:gd name="T12" fmla="*/ 2147483646 w 221"/>
              <a:gd name="T13" fmla="*/ 2147483646 h 148"/>
              <a:gd name="T14" fmla="*/ 2147483646 w 221"/>
              <a:gd name="T15" fmla="*/ 0 h 148"/>
              <a:gd name="T16" fmla="*/ 2147483646 w 221"/>
              <a:gd name="T17" fmla="*/ 2147483646 h 148"/>
              <a:gd name="T18" fmla="*/ 2147483646 w 221"/>
              <a:gd name="T19" fmla="*/ 2147483646 h 148"/>
              <a:gd name="T20" fmla="*/ 2147483646 w 221"/>
              <a:gd name="T21" fmla="*/ 2147483646 h 148"/>
              <a:gd name="T22" fmla="*/ 0 w 221"/>
              <a:gd name="T23" fmla="*/ 2147483646 h 148"/>
              <a:gd name="T24" fmla="*/ 2147483646 w 221"/>
              <a:gd name="T25" fmla="*/ 2147483646 h 148"/>
              <a:gd name="T26" fmla="*/ 2147483646 w 221"/>
              <a:gd name="T27" fmla="*/ 2147483646 h 148"/>
              <a:gd name="T28" fmla="*/ 2147483646 w 221"/>
              <a:gd name="T29" fmla="*/ 2147483646 h 148"/>
              <a:gd name="T30" fmla="*/ 2147483646 w 221"/>
              <a:gd name="T31" fmla="*/ 2147483646 h 148"/>
              <a:gd name="T32" fmla="*/ 2147483646 w 221"/>
              <a:gd name="T33" fmla="*/ 2147483646 h 148"/>
              <a:gd name="T34" fmla="*/ 2147483646 w 221"/>
              <a:gd name="T35" fmla="*/ 2147483646 h 148"/>
              <a:gd name="T36" fmla="*/ 2147483646 w 221"/>
              <a:gd name="T37" fmla="*/ 2147483646 h 148"/>
              <a:gd name="T38" fmla="*/ 2147483646 w 221"/>
              <a:gd name="T39" fmla="*/ 2147483646 h 148"/>
              <a:gd name="T40" fmla="*/ 2147483646 w 221"/>
              <a:gd name="T41" fmla="*/ 2147483646 h 148"/>
              <a:gd name="T42" fmla="*/ 2147483646 w 221"/>
              <a:gd name="T43" fmla="*/ 2147483646 h 148"/>
              <a:gd name="T44" fmla="*/ 2147483646 w 221"/>
              <a:gd name="T45" fmla="*/ 2147483646 h 148"/>
              <a:gd name="T46" fmla="*/ 2147483646 w 221"/>
              <a:gd name="T47" fmla="*/ 2147483646 h 148"/>
              <a:gd name="T48" fmla="*/ 2147483646 w 221"/>
              <a:gd name="T49" fmla="*/ 2147483646 h 148"/>
              <a:gd name="T50" fmla="*/ 2147483646 w 221"/>
              <a:gd name="T51" fmla="*/ 2147483646 h 148"/>
              <a:gd name="T52" fmla="*/ 2147483646 w 221"/>
              <a:gd name="T53" fmla="*/ 2147483646 h 148"/>
              <a:gd name="T54" fmla="*/ 2147483646 w 221"/>
              <a:gd name="T55" fmla="*/ 2147483646 h 148"/>
              <a:gd name="T56" fmla="*/ 2147483646 w 221"/>
              <a:gd name="T57" fmla="*/ 2147483646 h 148"/>
              <a:gd name="T58" fmla="*/ 2147483646 w 221"/>
              <a:gd name="T59" fmla="*/ 2147483646 h 148"/>
              <a:gd name="T60" fmla="*/ 2147483646 w 221"/>
              <a:gd name="T61" fmla="*/ 2147483646 h 148"/>
              <a:gd name="T62" fmla="*/ 2147483646 w 221"/>
              <a:gd name="T63" fmla="*/ 2147483646 h 148"/>
              <a:gd name="T64" fmla="*/ 2147483646 w 221"/>
              <a:gd name="T65" fmla="*/ 2147483646 h 148"/>
              <a:gd name="T66" fmla="*/ 2147483646 w 221"/>
              <a:gd name="T67" fmla="*/ 2147483646 h 148"/>
              <a:gd name="T68" fmla="*/ 2147483646 w 221"/>
              <a:gd name="T69" fmla="*/ 2147483646 h 148"/>
              <a:gd name="T70" fmla="*/ 2147483646 w 221"/>
              <a:gd name="T71" fmla="*/ 2147483646 h 148"/>
              <a:gd name="T72" fmla="*/ 2147483646 w 221"/>
              <a:gd name="T73" fmla="*/ 2147483646 h 148"/>
              <a:gd name="T74" fmla="*/ 2147483646 w 221"/>
              <a:gd name="T75" fmla="*/ 2147483646 h 148"/>
              <a:gd name="T76" fmla="*/ 2147483646 w 221"/>
              <a:gd name="T77" fmla="*/ 2147483646 h 148"/>
              <a:gd name="T78" fmla="*/ 2147483646 w 221"/>
              <a:gd name="T79" fmla="*/ 2147483646 h 148"/>
              <a:gd name="T80" fmla="*/ 2147483646 w 221"/>
              <a:gd name="T81" fmla="*/ 2147483646 h 148"/>
              <a:gd name="T82" fmla="*/ 2147483646 w 221"/>
              <a:gd name="T83" fmla="*/ 2147483646 h 148"/>
              <a:gd name="T84" fmla="*/ 2147483646 w 221"/>
              <a:gd name="T85" fmla="*/ 2147483646 h 148"/>
              <a:gd name="T86" fmla="*/ 2147483646 w 221"/>
              <a:gd name="T87" fmla="*/ 2147483646 h 148"/>
              <a:gd name="T88" fmla="*/ 2147483646 w 221"/>
              <a:gd name="T89" fmla="*/ 2147483646 h 148"/>
              <a:gd name="T90" fmla="*/ 2147483646 w 221"/>
              <a:gd name="T91" fmla="*/ 2147483646 h 1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1" h="148">
                <a:moveTo>
                  <a:pt x="176" y="14"/>
                </a:moveTo>
                <a:cubicBezTo>
                  <a:pt x="197" y="65"/>
                  <a:pt x="197" y="65"/>
                  <a:pt x="197" y="65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57" y="65"/>
                  <a:pt x="116" y="29"/>
                  <a:pt x="112" y="29"/>
                </a:cubicBezTo>
                <a:cubicBezTo>
                  <a:pt x="109" y="29"/>
                  <a:pt x="96" y="33"/>
                  <a:pt x="95" y="34"/>
                </a:cubicBezTo>
                <a:cubicBezTo>
                  <a:pt x="95" y="34"/>
                  <a:pt x="87" y="36"/>
                  <a:pt x="80" y="36"/>
                </a:cubicBezTo>
                <a:cubicBezTo>
                  <a:pt x="77" y="36"/>
                  <a:pt x="75" y="35"/>
                  <a:pt x="73" y="34"/>
                </a:cubicBezTo>
                <a:cubicBezTo>
                  <a:pt x="71" y="33"/>
                  <a:pt x="70" y="32"/>
                  <a:pt x="70" y="31"/>
                </a:cubicBezTo>
                <a:cubicBezTo>
                  <a:pt x="71" y="28"/>
                  <a:pt x="74" y="25"/>
                  <a:pt x="75" y="24"/>
                </a:cubicBezTo>
                <a:cubicBezTo>
                  <a:pt x="86" y="19"/>
                  <a:pt x="115" y="8"/>
                  <a:pt x="118" y="7"/>
                </a:cubicBezTo>
                <a:cubicBezTo>
                  <a:pt x="118" y="7"/>
                  <a:pt x="119" y="7"/>
                  <a:pt x="119" y="7"/>
                </a:cubicBezTo>
                <a:cubicBezTo>
                  <a:pt x="126" y="7"/>
                  <a:pt x="171" y="13"/>
                  <a:pt x="176" y="14"/>
                </a:cubicBezTo>
                <a:close/>
                <a:moveTo>
                  <a:pt x="194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84" y="3"/>
                  <a:pt x="184" y="3"/>
                  <a:pt x="184" y="3"/>
                </a:cubicBezTo>
                <a:cubicBezTo>
                  <a:pt x="182" y="4"/>
                  <a:pt x="181" y="5"/>
                  <a:pt x="180" y="6"/>
                </a:cubicBezTo>
                <a:cubicBezTo>
                  <a:pt x="180" y="8"/>
                  <a:pt x="180" y="9"/>
                  <a:pt x="180" y="11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3" y="68"/>
                  <a:pt x="206" y="69"/>
                  <a:pt x="209" y="68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9" y="64"/>
                  <a:pt x="220" y="63"/>
                  <a:pt x="221" y="62"/>
                </a:cubicBezTo>
                <a:cubicBezTo>
                  <a:pt x="221" y="60"/>
                  <a:pt x="221" y="59"/>
                  <a:pt x="221" y="57"/>
                </a:cubicBezTo>
                <a:cubicBezTo>
                  <a:pt x="200" y="3"/>
                  <a:pt x="200" y="3"/>
                  <a:pt x="200" y="3"/>
                </a:cubicBezTo>
                <a:cubicBezTo>
                  <a:pt x="199" y="1"/>
                  <a:pt x="197" y="0"/>
                  <a:pt x="194" y="0"/>
                </a:cubicBezTo>
                <a:close/>
                <a:moveTo>
                  <a:pt x="0" y="74"/>
                </a:moveTo>
                <a:cubicBezTo>
                  <a:pt x="0" y="75"/>
                  <a:pt x="0" y="77"/>
                  <a:pt x="1" y="78"/>
                </a:cubicBezTo>
                <a:cubicBezTo>
                  <a:pt x="2" y="79"/>
                  <a:pt x="4" y="80"/>
                  <a:pt x="5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1"/>
                  <a:pt x="20" y="78"/>
                  <a:pt x="20" y="7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0"/>
                </a:cubicBezTo>
                <a:cubicBezTo>
                  <a:pt x="23" y="9"/>
                  <a:pt x="21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4"/>
                </a:lnTo>
                <a:close/>
                <a:moveTo>
                  <a:pt x="91" y="127"/>
                </a:moveTo>
                <a:cubicBezTo>
                  <a:pt x="91" y="126"/>
                  <a:pt x="89" y="124"/>
                  <a:pt x="87" y="122"/>
                </a:cubicBezTo>
                <a:cubicBezTo>
                  <a:pt x="84" y="119"/>
                  <a:pt x="80" y="119"/>
                  <a:pt x="76" y="124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63" y="140"/>
                  <a:pt x="68" y="144"/>
                  <a:pt x="69" y="146"/>
                </a:cubicBezTo>
                <a:cubicBezTo>
                  <a:pt x="71" y="147"/>
                  <a:pt x="73" y="148"/>
                  <a:pt x="74" y="148"/>
                </a:cubicBezTo>
                <a:cubicBezTo>
                  <a:pt x="77" y="148"/>
                  <a:pt x="79" y="146"/>
                  <a:pt x="81" y="14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1" y="132"/>
                  <a:pt x="91" y="130"/>
                  <a:pt x="91" y="127"/>
                </a:cubicBezTo>
                <a:close/>
                <a:moveTo>
                  <a:pt x="48" y="124"/>
                </a:moveTo>
                <a:cubicBezTo>
                  <a:pt x="45" y="128"/>
                  <a:pt x="46" y="131"/>
                  <a:pt x="50" y="135"/>
                </a:cubicBezTo>
                <a:cubicBezTo>
                  <a:pt x="54" y="138"/>
                  <a:pt x="58" y="137"/>
                  <a:pt x="62" y="133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7" y="115"/>
                  <a:pt x="72" y="110"/>
                  <a:pt x="71" y="109"/>
                </a:cubicBezTo>
                <a:cubicBezTo>
                  <a:pt x="67" y="106"/>
                  <a:pt x="63" y="106"/>
                  <a:pt x="59" y="110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8"/>
                  <a:pt x="53" y="118"/>
                  <a:pt x="53" y="118"/>
                </a:cubicBezTo>
                <a:lnTo>
                  <a:pt x="48" y="124"/>
                </a:lnTo>
                <a:close/>
                <a:moveTo>
                  <a:pt x="32" y="109"/>
                </a:moveTo>
                <a:cubicBezTo>
                  <a:pt x="31" y="111"/>
                  <a:pt x="30" y="113"/>
                  <a:pt x="30" y="115"/>
                </a:cubicBezTo>
                <a:cubicBezTo>
                  <a:pt x="31" y="117"/>
                  <a:pt x="32" y="119"/>
                  <a:pt x="34" y="121"/>
                </a:cubicBezTo>
                <a:cubicBezTo>
                  <a:pt x="38" y="124"/>
                  <a:pt x="42" y="123"/>
                  <a:pt x="45" y="119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9" y="103"/>
                  <a:pt x="59" y="101"/>
                  <a:pt x="59" y="99"/>
                </a:cubicBezTo>
                <a:cubicBezTo>
                  <a:pt x="58" y="97"/>
                  <a:pt x="57" y="95"/>
                  <a:pt x="55" y="94"/>
                </a:cubicBezTo>
                <a:cubicBezTo>
                  <a:pt x="51" y="90"/>
                  <a:pt x="48" y="91"/>
                  <a:pt x="44" y="95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3"/>
                  <a:pt x="38" y="103"/>
                  <a:pt x="38" y="103"/>
                </a:cubicBezTo>
                <a:lnTo>
                  <a:pt x="32" y="109"/>
                </a:lnTo>
                <a:close/>
                <a:moveTo>
                  <a:pt x="30" y="104"/>
                </a:moveTo>
                <a:cubicBezTo>
                  <a:pt x="41" y="90"/>
                  <a:pt x="41" y="90"/>
                  <a:pt x="41" y="90"/>
                </a:cubicBezTo>
                <a:cubicBezTo>
                  <a:pt x="46" y="84"/>
                  <a:pt x="42" y="80"/>
                  <a:pt x="40" y="78"/>
                </a:cubicBezTo>
                <a:cubicBezTo>
                  <a:pt x="36" y="75"/>
                  <a:pt x="32" y="76"/>
                  <a:pt x="29" y="80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19" y="91"/>
                  <a:pt x="19" y="91"/>
                  <a:pt x="19" y="91"/>
                </a:cubicBezTo>
                <a:cubicBezTo>
                  <a:pt x="17" y="94"/>
                  <a:pt x="16" y="96"/>
                  <a:pt x="17" y="98"/>
                </a:cubicBezTo>
                <a:cubicBezTo>
                  <a:pt x="17" y="100"/>
                  <a:pt x="18" y="102"/>
                  <a:pt x="19" y="102"/>
                </a:cubicBezTo>
                <a:cubicBezTo>
                  <a:pt x="21" y="104"/>
                  <a:pt x="23" y="106"/>
                  <a:pt x="26" y="106"/>
                </a:cubicBezTo>
                <a:cubicBezTo>
                  <a:pt x="27" y="106"/>
                  <a:pt x="29" y="105"/>
                  <a:pt x="30" y="104"/>
                </a:cubicBezTo>
                <a:close/>
                <a:moveTo>
                  <a:pt x="168" y="92"/>
                </a:moveTo>
                <a:cubicBezTo>
                  <a:pt x="170" y="89"/>
                  <a:pt x="172" y="84"/>
                  <a:pt x="167" y="80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42" y="58"/>
                  <a:pt x="117" y="37"/>
                  <a:pt x="112" y="34"/>
                </a:cubicBezTo>
                <a:cubicBezTo>
                  <a:pt x="109" y="35"/>
                  <a:pt x="102" y="37"/>
                  <a:pt x="97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88" y="41"/>
                  <a:pt x="80" y="41"/>
                </a:cubicBezTo>
                <a:cubicBezTo>
                  <a:pt x="76" y="41"/>
                  <a:pt x="73" y="40"/>
                  <a:pt x="70" y="39"/>
                </a:cubicBezTo>
                <a:cubicBezTo>
                  <a:pt x="66" y="36"/>
                  <a:pt x="65" y="32"/>
                  <a:pt x="65" y="30"/>
                </a:cubicBezTo>
                <a:cubicBezTo>
                  <a:pt x="65" y="26"/>
                  <a:pt x="69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2"/>
                  <a:pt x="33" y="71"/>
                  <a:pt x="35" y="71"/>
                </a:cubicBezTo>
                <a:cubicBezTo>
                  <a:pt x="38" y="71"/>
                  <a:pt x="41" y="72"/>
                  <a:pt x="43" y="74"/>
                </a:cubicBezTo>
                <a:cubicBezTo>
                  <a:pt x="47" y="78"/>
                  <a:pt x="49" y="82"/>
                  <a:pt x="49" y="86"/>
                </a:cubicBezTo>
                <a:cubicBezTo>
                  <a:pt x="52" y="86"/>
                  <a:pt x="56" y="87"/>
                  <a:pt x="59" y="90"/>
                </a:cubicBezTo>
                <a:cubicBezTo>
                  <a:pt x="63" y="93"/>
                  <a:pt x="65" y="97"/>
                  <a:pt x="64" y="102"/>
                </a:cubicBezTo>
                <a:cubicBezTo>
                  <a:pt x="67" y="101"/>
                  <a:pt x="71" y="102"/>
                  <a:pt x="74" y="105"/>
                </a:cubicBezTo>
                <a:cubicBezTo>
                  <a:pt x="77" y="108"/>
                  <a:pt x="79" y="111"/>
                  <a:pt x="79" y="115"/>
                </a:cubicBezTo>
                <a:cubicBezTo>
                  <a:pt x="83" y="114"/>
                  <a:pt x="87" y="115"/>
                  <a:pt x="91" y="118"/>
                </a:cubicBezTo>
                <a:cubicBezTo>
                  <a:pt x="96" y="122"/>
                  <a:pt x="97" y="128"/>
                  <a:pt x="95" y="133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6"/>
                  <a:pt x="100" y="136"/>
                  <a:pt x="100" y="136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2" y="138"/>
                  <a:pt x="103" y="138"/>
                  <a:pt x="104" y="138"/>
                </a:cubicBezTo>
                <a:cubicBezTo>
                  <a:pt x="107" y="138"/>
                  <a:pt x="109" y="136"/>
                  <a:pt x="110" y="135"/>
                </a:cubicBezTo>
                <a:cubicBezTo>
                  <a:pt x="113" y="132"/>
                  <a:pt x="114" y="129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09"/>
                  <a:pt x="91" y="109"/>
                  <a:pt x="91" y="108"/>
                </a:cubicBezTo>
                <a:cubicBezTo>
                  <a:pt x="91" y="107"/>
                  <a:pt x="91" y="106"/>
                  <a:pt x="92" y="106"/>
                </a:cubicBezTo>
                <a:cubicBezTo>
                  <a:pt x="93" y="104"/>
                  <a:pt x="95" y="104"/>
                  <a:pt x="96" y="105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2" y="127"/>
                  <a:pt x="123" y="127"/>
                  <a:pt x="125" y="127"/>
                </a:cubicBezTo>
                <a:cubicBezTo>
                  <a:pt x="127" y="127"/>
                  <a:pt x="129" y="126"/>
                  <a:pt x="131" y="124"/>
                </a:cubicBezTo>
                <a:cubicBezTo>
                  <a:pt x="133" y="122"/>
                  <a:pt x="133" y="120"/>
                  <a:pt x="133" y="118"/>
                </a:cubicBezTo>
                <a:cubicBezTo>
                  <a:pt x="133" y="116"/>
                  <a:pt x="132" y="114"/>
                  <a:pt x="130" y="112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8"/>
                  <a:pt x="112" y="97"/>
                  <a:pt x="112" y="96"/>
                </a:cubicBezTo>
                <a:cubicBezTo>
                  <a:pt x="112" y="96"/>
                  <a:pt x="112" y="95"/>
                  <a:pt x="113" y="94"/>
                </a:cubicBezTo>
                <a:cubicBezTo>
                  <a:pt x="114" y="93"/>
                  <a:pt x="116" y="93"/>
                  <a:pt x="117" y="94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41" y="113"/>
                  <a:pt x="143" y="114"/>
                  <a:pt x="145" y="114"/>
                </a:cubicBezTo>
                <a:cubicBezTo>
                  <a:pt x="147" y="114"/>
                  <a:pt x="150" y="113"/>
                  <a:pt x="152" y="110"/>
                </a:cubicBezTo>
                <a:cubicBezTo>
                  <a:pt x="154" y="108"/>
                  <a:pt x="154" y="106"/>
                  <a:pt x="154" y="104"/>
                </a:cubicBezTo>
                <a:cubicBezTo>
                  <a:pt x="154" y="102"/>
                  <a:pt x="153" y="100"/>
                  <a:pt x="151" y="98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31" y="82"/>
                  <a:pt x="131" y="80"/>
                  <a:pt x="132" y="79"/>
                </a:cubicBezTo>
                <a:cubicBezTo>
                  <a:pt x="133" y="78"/>
                  <a:pt x="135" y="78"/>
                  <a:pt x="136" y="79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7"/>
                  <a:pt x="164" y="96"/>
                  <a:pt x="168" y="9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0" name="Freeform 15"/>
          <p:cNvSpPr>
            <a:spLocks noEditPoints="1"/>
          </p:cNvSpPr>
          <p:nvPr/>
        </p:nvSpPr>
        <p:spPr bwMode="auto">
          <a:xfrm>
            <a:off x="8001298" y="1672628"/>
            <a:ext cx="1120775" cy="582613"/>
          </a:xfrm>
          <a:custGeom>
            <a:avLst/>
            <a:gdLst>
              <a:gd name="T0" fmla="*/ 2147483646 w 281"/>
              <a:gd name="T1" fmla="*/ 2147483646 h 146"/>
              <a:gd name="T2" fmla="*/ 2147483646 w 281"/>
              <a:gd name="T3" fmla="*/ 2147483646 h 146"/>
              <a:gd name="T4" fmla="*/ 2147483646 w 281"/>
              <a:gd name="T5" fmla="*/ 2147483646 h 146"/>
              <a:gd name="T6" fmla="*/ 2147483646 w 281"/>
              <a:gd name="T7" fmla="*/ 2147483646 h 146"/>
              <a:gd name="T8" fmla="*/ 2147483646 w 281"/>
              <a:gd name="T9" fmla="*/ 2147483646 h 146"/>
              <a:gd name="T10" fmla="*/ 2147483646 w 281"/>
              <a:gd name="T11" fmla="*/ 2147483646 h 146"/>
              <a:gd name="T12" fmla="*/ 2147483646 w 281"/>
              <a:gd name="T13" fmla="*/ 2147483646 h 146"/>
              <a:gd name="T14" fmla="*/ 2147483646 w 281"/>
              <a:gd name="T15" fmla="*/ 2147483646 h 146"/>
              <a:gd name="T16" fmla="*/ 2147483646 w 281"/>
              <a:gd name="T17" fmla="*/ 2147483646 h 146"/>
              <a:gd name="T18" fmla="*/ 2147483646 w 281"/>
              <a:gd name="T19" fmla="*/ 2147483646 h 146"/>
              <a:gd name="T20" fmla="*/ 2147483646 w 281"/>
              <a:gd name="T21" fmla="*/ 2147483646 h 146"/>
              <a:gd name="T22" fmla="*/ 2147483646 w 281"/>
              <a:gd name="T23" fmla="*/ 0 h 146"/>
              <a:gd name="T24" fmla="*/ 2147483646 w 281"/>
              <a:gd name="T25" fmla="*/ 2147483646 h 146"/>
              <a:gd name="T26" fmla="*/ 2147483646 w 281"/>
              <a:gd name="T27" fmla="*/ 2147483646 h 146"/>
              <a:gd name="T28" fmla="*/ 2147483646 w 281"/>
              <a:gd name="T29" fmla="*/ 2147483646 h 146"/>
              <a:gd name="T30" fmla="*/ 2147483646 w 281"/>
              <a:gd name="T31" fmla="*/ 2147483646 h 146"/>
              <a:gd name="T32" fmla="*/ 2147483646 w 281"/>
              <a:gd name="T33" fmla="*/ 2147483646 h 146"/>
              <a:gd name="T34" fmla="*/ 2147483646 w 281"/>
              <a:gd name="T35" fmla="*/ 2147483646 h 146"/>
              <a:gd name="T36" fmla="*/ 2147483646 w 281"/>
              <a:gd name="T37" fmla="*/ 2147483646 h 146"/>
              <a:gd name="T38" fmla="*/ 2147483646 w 281"/>
              <a:gd name="T39" fmla="*/ 2147483646 h 146"/>
              <a:gd name="T40" fmla="*/ 2147483646 w 281"/>
              <a:gd name="T41" fmla="*/ 2147483646 h 146"/>
              <a:gd name="T42" fmla="*/ 2147483646 w 281"/>
              <a:gd name="T43" fmla="*/ 2147483646 h 146"/>
              <a:gd name="T44" fmla="*/ 2147483646 w 281"/>
              <a:gd name="T45" fmla="*/ 2147483646 h 146"/>
              <a:gd name="T46" fmla="*/ 2147483646 w 281"/>
              <a:gd name="T47" fmla="*/ 2147483646 h 146"/>
              <a:gd name="T48" fmla="*/ 2147483646 w 281"/>
              <a:gd name="T49" fmla="*/ 2147483646 h 146"/>
              <a:gd name="T50" fmla="*/ 2147483646 w 281"/>
              <a:gd name="T51" fmla="*/ 2147483646 h 146"/>
              <a:gd name="T52" fmla="*/ 2147483646 w 281"/>
              <a:gd name="T53" fmla="*/ 2147483646 h 146"/>
              <a:gd name="T54" fmla="*/ 2147483646 w 281"/>
              <a:gd name="T55" fmla="*/ 2147483646 h 146"/>
              <a:gd name="T56" fmla="*/ 2147483646 w 281"/>
              <a:gd name="T57" fmla="*/ 2147483646 h 146"/>
              <a:gd name="T58" fmla="*/ 2147483646 w 281"/>
              <a:gd name="T59" fmla="*/ 2147483646 h 146"/>
              <a:gd name="T60" fmla="*/ 2147483646 w 281"/>
              <a:gd name="T61" fmla="*/ 2147483646 h 146"/>
              <a:gd name="T62" fmla="*/ 2147483646 w 281"/>
              <a:gd name="T63" fmla="*/ 2147483646 h 146"/>
              <a:gd name="T64" fmla="*/ 2147483646 w 281"/>
              <a:gd name="T65" fmla="*/ 2147483646 h 146"/>
              <a:gd name="T66" fmla="*/ 2147483646 w 281"/>
              <a:gd name="T67" fmla="*/ 2147483646 h 146"/>
              <a:gd name="T68" fmla="*/ 2147483646 w 281"/>
              <a:gd name="T69" fmla="*/ 2147483646 h 146"/>
              <a:gd name="T70" fmla="*/ 2147483646 w 281"/>
              <a:gd name="T71" fmla="*/ 2147483646 h 146"/>
              <a:gd name="T72" fmla="*/ 2147483646 w 281"/>
              <a:gd name="T73" fmla="*/ 2147483646 h 146"/>
              <a:gd name="T74" fmla="*/ 2147483646 w 281"/>
              <a:gd name="T75" fmla="*/ 2147483646 h 146"/>
              <a:gd name="T76" fmla="*/ 2147483646 w 281"/>
              <a:gd name="T77" fmla="*/ 2147483646 h 146"/>
              <a:gd name="T78" fmla="*/ 2147483646 w 281"/>
              <a:gd name="T79" fmla="*/ 2147483646 h 146"/>
              <a:gd name="T80" fmla="*/ 2147483646 w 281"/>
              <a:gd name="T81" fmla="*/ 2147483646 h 146"/>
              <a:gd name="T82" fmla="*/ 2147483646 w 281"/>
              <a:gd name="T83" fmla="*/ 2147483646 h 146"/>
              <a:gd name="T84" fmla="*/ 2147483646 w 281"/>
              <a:gd name="T85" fmla="*/ 2147483646 h 146"/>
              <a:gd name="T86" fmla="*/ 2147483646 w 281"/>
              <a:gd name="T87" fmla="*/ 2147483646 h 146"/>
              <a:gd name="T88" fmla="*/ 2147483646 w 281"/>
              <a:gd name="T89" fmla="*/ 2147483646 h 146"/>
              <a:gd name="T90" fmla="*/ 2147483646 w 281"/>
              <a:gd name="T91" fmla="*/ 2147483646 h 146"/>
              <a:gd name="T92" fmla="*/ 2147483646 w 281"/>
              <a:gd name="T93" fmla="*/ 2147483646 h 146"/>
              <a:gd name="T94" fmla="*/ 2147483646 w 281"/>
              <a:gd name="T95" fmla="*/ 2147483646 h 146"/>
              <a:gd name="T96" fmla="*/ 2147483646 w 281"/>
              <a:gd name="T97" fmla="*/ 2147483646 h 146"/>
              <a:gd name="T98" fmla="*/ 2147483646 w 281"/>
              <a:gd name="T99" fmla="*/ 2147483646 h 146"/>
              <a:gd name="T100" fmla="*/ 2147483646 w 281"/>
              <a:gd name="T101" fmla="*/ 2147483646 h 146"/>
              <a:gd name="T102" fmla="*/ 2147483646 w 281"/>
              <a:gd name="T103" fmla="*/ 2147483646 h 146"/>
              <a:gd name="T104" fmla="*/ 2147483646 w 281"/>
              <a:gd name="T105" fmla="*/ 2147483646 h 146"/>
              <a:gd name="T106" fmla="*/ 2147483646 w 281"/>
              <a:gd name="T107" fmla="*/ 2147483646 h 146"/>
              <a:gd name="T108" fmla="*/ 2147483646 w 281"/>
              <a:gd name="T109" fmla="*/ 2147483646 h 146"/>
              <a:gd name="T110" fmla="*/ 2147483646 w 281"/>
              <a:gd name="T111" fmla="*/ 2147483646 h 146"/>
              <a:gd name="T112" fmla="*/ 2147483646 w 281"/>
              <a:gd name="T113" fmla="*/ 2147483646 h 146"/>
              <a:gd name="T114" fmla="*/ 2147483646 w 281"/>
              <a:gd name="T115" fmla="*/ 2147483646 h 146"/>
              <a:gd name="T116" fmla="*/ 2147483646 w 281"/>
              <a:gd name="T117" fmla="*/ 2147483646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1" h="146">
                <a:moveTo>
                  <a:pt x="203" y="137"/>
                </a:moveTo>
                <a:cubicBezTo>
                  <a:pt x="199" y="139"/>
                  <a:pt x="194" y="141"/>
                  <a:pt x="190" y="142"/>
                </a:cubicBezTo>
                <a:cubicBezTo>
                  <a:pt x="176" y="145"/>
                  <a:pt x="162" y="146"/>
                  <a:pt x="144" y="146"/>
                </a:cubicBezTo>
                <a:cubicBezTo>
                  <a:pt x="126" y="146"/>
                  <a:pt x="112" y="145"/>
                  <a:pt x="98" y="142"/>
                </a:cubicBezTo>
                <a:cubicBezTo>
                  <a:pt x="93" y="141"/>
                  <a:pt x="89" y="139"/>
                  <a:pt x="85" y="137"/>
                </a:cubicBezTo>
                <a:cubicBezTo>
                  <a:pt x="73" y="132"/>
                  <a:pt x="73" y="122"/>
                  <a:pt x="79" y="115"/>
                </a:cubicBezTo>
                <a:cubicBezTo>
                  <a:pt x="87" y="108"/>
                  <a:pt x="96" y="102"/>
                  <a:pt x="106" y="98"/>
                </a:cubicBezTo>
                <a:cubicBezTo>
                  <a:pt x="110" y="96"/>
                  <a:pt x="114" y="94"/>
                  <a:pt x="119" y="93"/>
                </a:cubicBezTo>
                <a:cubicBezTo>
                  <a:pt x="127" y="89"/>
                  <a:pt x="129" y="81"/>
                  <a:pt x="123" y="75"/>
                </a:cubicBezTo>
                <a:cubicBezTo>
                  <a:pt x="111" y="63"/>
                  <a:pt x="106" y="48"/>
                  <a:pt x="107" y="31"/>
                </a:cubicBezTo>
                <a:cubicBezTo>
                  <a:pt x="107" y="14"/>
                  <a:pt x="118" y="5"/>
                  <a:pt x="134" y="1"/>
                </a:cubicBezTo>
                <a:cubicBezTo>
                  <a:pt x="137" y="0"/>
                  <a:pt x="140" y="0"/>
                  <a:pt x="144" y="0"/>
                </a:cubicBezTo>
                <a:cubicBezTo>
                  <a:pt x="147" y="0"/>
                  <a:pt x="150" y="0"/>
                  <a:pt x="154" y="1"/>
                </a:cubicBezTo>
                <a:cubicBezTo>
                  <a:pt x="170" y="5"/>
                  <a:pt x="180" y="14"/>
                  <a:pt x="181" y="31"/>
                </a:cubicBezTo>
                <a:cubicBezTo>
                  <a:pt x="181" y="48"/>
                  <a:pt x="177" y="63"/>
                  <a:pt x="165" y="75"/>
                </a:cubicBezTo>
                <a:cubicBezTo>
                  <a:pt x="158" y="81"/>
                  <a:pt x="161" y="89"/>
                  <a:pt x="169" y="93"/>
                </a:cubicBezTo>
                <a:cubicBezTo>
                  <a:pt x="173" y="94"/>
                  <a:pt x="178" y="96"/>
                  <a:pt x="182" y="98"/>
                </a:cubicBezTo>
                <a:cubicBezTo>
                  <a:pt x="192" y="102"/>
                  <a:pt x="201" y="108"/>
                  <a:pt x="208" y="115"/>
                </a:cubicBezTo>
                <a:cubicBezTo>
                  <a:pt x="213" y="120"/>
                  <a:pt x="215" y="132"/>
                  <a:pt x="203" y="137"/>
                </a:cubicBezTo>
                <a:close/>
                <a:moveTo>
                  <a:pt x="276" y="124"/>
                </a:moveTo>
                <a:cubicBezTo>
                  <a:pt x="271" y="119"/>
                  <a:pt x="265" y="116"/>
                  <a:pt x="258" y="113"/>
                </a:cubicBezTo>
                <a:cubicBezTo>
                  <a:pt x="255" y="111"/>
                  <a:pt x="252" y="110"/>
                  <a:pt x="249" y="109"/>
                </a:cubicBezTo>
                <a:cubicBezTo>
                  <a:pt x="243" y="107"/>
                  <a:pt x="242" y="101"/>
                  <a:pt x="246" y="97"/>
                </a:cubicBezTo>
                <a:cubicBezTo>
                  <a:pt x="255" y="88"/>
                  <a:pt x="258" y="78"/>
                  <a:pt x="257" y="66"/>
                </a:cubicBezTo>
                <a:cubicBezTo>
                  <a:pt x="257" y="54"/>
                  <a:pt x="250" y="48"/>
                  <a:pt x="239" y="45"/>
                </a:cubicBezTo>
                <a:cubicBezTo>
                  <a:pt x="236" y="44"/>
                  <a:pt x="234" y="44"/>
                  <a:pt x="232" y="44"/>
                </a:cubicBezTo>
                <a:cubicBezTo>
                  <a:pt x="229" y="44"/>
                  <a:pt x="227" y="44"/>
                  <a:pt x="225" y="45"/>
                </a:cubicBezTo>
                <a:cubicBezTo>
                  <a:pt x="213" y="48"/>
                  <a:pt x="206" y="54"/>
                  <a:pt x="206" y="66"/>
                </a:cubicBezTo>
                <a:cubicBezTo>
                  <a:pt x="205" y="78"/>
                  <a:pt x="209" y="88"/>
                  <a:pt x="217" y="97"/>
                </a:cubicBezTo>
                <a:cubicBezTo>
                  <a:pt x="221" y="101"/>
                  <a:pt x="220" y="107"/>
                  <a:pt x="214" y="109"/>
                </a:cubicBezTo>
                <a:cubicBezTo>
                  <a:pt x="214" y="109"/>
                  <a:pt x="214" y="109"/>
                  <a:pt x="213" y="109"/>
                </a:cubicBezTo>
                <a:cubicBezTo>
                  <a:pt x="214" y="110"/>
                  <a:pt x="215" y="111"/>
                  <a:pt x="216" y="112"/>
                </a:cubicBezTo>
                <a:cubicBezTo>
                  <a:pt x="220" y="115"/>
                  <a:pt x="222" y="122"/>
                  <a:pt x="221" y="128"/>
                </a:cubicBezTo>
                <a:cubicBezTo>
                  <a:pt x="220" y="134"/>
                  <a:pt x="216" y="139"/>
                  <a:pt x="209" y="142"/>
                </a:cubicBezTo>
                <a:cubicBezTo>
                  <a:pt x="208" y="143"/>
                  <a:pt x="206" y="143"/>
                  <a:pt x="204" y="144"/>
                </a:cubicBezTo>
                <a:cubicBezTo>
                  <a:pt x="212" y="145"/>
                  <a:pt x="221" y="146"/>
                  <a:pt x="232" y="146"/>
                </a:cubicBezTo>
                <a:cubicBezTo>
                  <a:pt x="244" y="146"/>
                  <a:pt x="254" y="145"/>
                  <a:pt x="264" y="143"/>
                </a:cubicBezTo>
                <a:cubicBezTo>
                  <a:pt x="267" y="142"/>
                  <a:pt x="270" y="141"/>
                  <a:pt x="273" y="140"/>
                </a:cubicBezTo>
                <a:cubicBezTo>
                  <a:pt x="281" y="136"/>
                  <a:pt x="280" y="128"/>
                  <a:pt x="276" y="124"/>
                </a:cubicBezTo>
                <a:close/>
                <a:moveTo>
                  <a:pt x="66" y="128"/>
                </a:moveTo>
                <a:cubicBezTo>
                  <a:pt x="65" y="122"/>
                  <a:pt x="67" y="116"/>
                  <a:pt x="72" y="112"/>
                </a:cubicBezTo>
                <a:cubicBezTo>
                  <a:pt x="73" y="110"/>
                  <a:pt x="75" y="108"/>
                  <a:pt x="77" y="106"/>
                </a:cubicBezTo>
                <a:cubicBezTo>
                  <a:pt x="76" y="106"/>
                  <a:pt x="75" y="105"/>
                  <a:pt x="74" y="105"/>
                </a:cubicBezTo>
                <a:cubicBezTo>
                  <a:pt x="68" y="102"/>
                  <a:pt x="66" y="96"/>
                  <a:pt x="70" y="91"/>
                </a:cubicBezTo>
                <a:cubicBezTo>
                  <a:pt x="80" y="82"/>
                  <a:pt x="83" y="71"/>
                  <a:pt x="83" y="58"/>
                </a:cubicBezTo>
                <a:cubicBezTo>
                  <a:pt x="82" y="44"/>
                  <a:pt x="75" y="37"/>
                  <a:pt x="62" y="34"/>
                </a:cubicBezTo>
                <a:cubicBezTo>
                  <a:pt x="59" y="34"/>
                  <a:pt x="57" y="33"/>
                  <a:pt x="54" y="33"/>
                </a:cubicBezTo>
                <a:cubicBezTo>
                  <a:pt x="52" y="33"/>
                  <a:pt x="49" y="34"/>
                  <a:pt x="47" y="34"/>
                </a:cubicBezTo>
                <a:cubicBezTo>
                  <a:pt x="34" y="37"/>
                  <a:pt x="26" y="44"/>
                  <a:pt x="26" y="58"/>
                </a:cubicBezTo>
                <a:cubicBezTo>
                  <a:pt x="25" y="71"/>
                  <a:pt x="29" y="82"/>
                  <a:pt x="38" y="91"/>
                </a:cubicBezTo>
                <a:cubicBezTo>
                  <a:pt x="43" y="96"/>
                  <a:pt x="41" y="102"/>
                  <a:pt x="35" y="105"/>
                </a:cubicBezTo>
                <a:cubicBezTo>
                  <a:pt x="32" y="106"/>
                  <a:pt x="28" y="107"/>
                  <a:pt x="25" y="109"/>
                </a:cubicBezTo>
                <a:cubicBezTo>
                  <a:pt x="18" y="112"/>
                  <a:pt x="11" y="116"/>
                  <a:pt x="5" y="122"/>
                </a:cubicBezTo>
                <a:cubicBezTo>
                  <a:pt x="0" y="127"/>
                  <a:pt x="0" y="135"/>
                  <a:pt x="9" y="139"/>
                </a:cubicBezTo>
                <a:cubicBezTo>
                  <a:pt x="12" y="141"/>
                  <a:pt x="15" y="142"/>
                  <a:pt x="19" y="143"/>
                </a:cubicBezTo>
                <a:cubicBezTo>
                  <a:pt x="30" y="145"/>
                  <a:pt x="41" y="146"/>
                  <a:pt x="54" y="146"/>
                </a:cubicBezTo>
                <a:cubicBezTo>
                  <a:pt x="65" y="146"/>
                  <a:pt x="75" y="145"/>
                  <a:pt x="83" y="144"/>
                </a:cubicBezTo>
                <a:cubicBezTo>
                  <a:pt x="82" y="143"/>
                  <a:pt x="80" y="143"/>
                  <a:pt x="78" y="142"/>
                </a:cubicBezTo>
                <a:cubicBezTo>
                  <a:pt x="71" y="139"/>
                  <a:pt x="67" y="133"/>
                  <a:pt x="66" y="12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1" name="Freeform 16"/>
          <p:cNvSpPr>
            <a:spLocks noEditPoints="1"/>
          </p:cNvSpPr>
          <p:nvPr/>
        </p:nvSpPr>
        <p:spPr bwMode="auto">
          <a:xfrm>
            <a:off x="3532456" y="1782713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2" name="Freeform 17"/>
          <p:cNvSpPr>
            <a:spLocks noEditPoints="1"/>
          </p:cNvSpPr>
          <p:nvPr/>
        </p:nvSpPr>
        <p:spPr bwMode="auto">
          <a:xfrm>
            <a:off x="5872594" y="4826000"/>
            <a:ext cx="677862" cy="611187"/>
          </a:xfrm>
          <a:custGeom>
            <a:avLst/>
            <a:gdLst>
              <a:gd name="T0" fmla="*/ 2147483646 w 170"/>
              <a:gd name="T1" fmla="*/ 2147483646 h 153"/>
              <a:gd name="T2" fmla="*/ 2147483646 w 170"/>
              <a:gd name="T3" fmla="*/ 2147483646 h 153"/>
              <a:gd name="T4" fmla="*/ 2147483646 w 170"/>
              <a:gd name="T5" fmla="*/ 2147483646 h 153"/>
              <a:gd name="T6" fmla="*/ 2147483646 w 170"/>
              <a:gd name="T7" fmla="*/ 0 h 153"/>
              <a:gd name="T8" fmla="*/ 2147483646 w 170"/>
              <a:gd name="T9" fmla="*/ 2147483646 h 153"/>
              <a:gd name="T10" fmla="*/ 2147483646 w 170"/>
              <a:gd name="T11" fmla="*/ 2147483646 h 153"/>
              <a:gd name="T12" fmla="*/ 2147483646 w 170"/>
              <a:gd name="T13" fmla="*/ 2147483646 h 153"/>
              <a:gd name="T14" fmla="*/ 2147483646 w 170"/>
              <a:gd name="T15" fmla="*/ 2147483646 h 153"/>
              <a:gd name="T16" fmla="*/ 2147483646 w 170"/>
              <a:gd name="T17" fmla="*/ 2147483646 h 153"/>
              <a:gd name="T18" fmla="*/ 2147483646 w 170"/>
              <a:gd name="T19" fmla="*/ 2147483646 h 153"/>
              <a:gd name="T20" fmla="*/ 2147483646 w 170"/>
              <a:gd name="T21" fmla="*/ 2147483646 h 153"/>
              <a:gd name="T22" fmla="*/ 2147483646 w 170"/>
              <a:gd name="T23" fmla="*/ 2147483646 h 153"/>
              <a:gd name="T24" fmla="*/ 2147483646 w 170"/>
              <a:gd name="T25" fmla="*/ 2147483646 h 153"/>
              <a:gd name="T26" fmla="*/ 2147483646 w 170"/>
              <a:gd name="T27" fmla="*/ 2147483646 h 153"/>
              <a:gd name="T28" fmla="*/ 2147483646 w 170"/>
              <a:gd name="T29" fmla="*/ 2147483646 h 153"/>
              <a:gd name="T30" fmla="*/ 2147483646 w 170"/>
              <a:gd name="T31" fmla="*/ 2147483646 h 153"/>
              <a:gd name="T32" fmla="*/ 0 w 170"/>
              <a:gd name="T33" fmla="*/ 2147483646 h 153"/>
              <a:gd name="T34" fmla="*/ 2147483646 w 170"/>
              <a:gd name="T35" fmla="*/ 2147483646 h 153"/>
              <a:gd name="T36" fmla="*/ 2147483646 w 170"/>
              <a:gd name="T37" fmla="*/ 2147483646 h 153"/>
              <a:gd name="T38" fmla="*/ 2147483646 w 170"/>
              <a:gd name="T39" fmla="*/ 2147483646 h 153"/>
              <a:gd name="T40" fmla="*/ 2147483646 w 170"/>
              <a:gd name="T41" fmla="*/ 2147483646 h 153"/>
              <a:gd name="T42" fmla="*/ 0 w 170"/>
              <a:gd name="T43" fmla="*/ 2147483646 h 153"/>
              <a:gd name="T44" fmla="*/ 2147483646 w 170"/>
              <a:gd name="T45" fmla="*/ 2147483646 h 153"/>
              <a:gd name="T46" fmla="*/ 2147483646 w 170"/>
              <a:gd name="T47" fmla="*/ 2147483646 h 153"/>
              <a:gd name="T48" fmla="*/ 2147483646 w 170"/>
              <a:gd name="T49" fmla="*/ 2147483646 h 153"/>
              <a:gd name="T50" fmla="*/ 2147483646 w 170"/>
              <a:gd name="T51" fmla="*/ 2147483646 h 153"/>
              <a:gd name="T52" fmla="*/ 2147483646 w 170"/>
              <a:gd name="T53" fmla="*/ 2147483646 h 153"/>
              <a:gd name="T54" fmla="*/ 2147483646 w 170"/>
              <a:gd name="T55" fmla="*/ 2147483646 h 153"/>
              <a:gd name="T56" fmla="*/ 2147483646 w 170"/>
              <a:gd name="T57" fmla="*/ 2147483646 h 153"/>
              <a:gd name="T58" fmla="*/ 2147483646 w 170"/>
              <a:gd name="T59" fmla="*/ 2147483646 h 153"/>
              <a:gd name="T60" fmla="*/ 2147483646 w 170"/>
              <a:gd name="T61" fmla="*/ 2147483646 h 153"/>
              <a:gd name="T62" fmla="*/ 2147483646 w 170"/>
              <a:gd name="T63" fmla="*/ 2147483646 h 153"/>
              <a:gd name="T64" fmla="*/ 2147483646 w 170"/>
              <a:gd name="T65" fmla="*/ 2147483646 h 153"/>
              <a:gd name="T66" fmla="*/ 2147483646 w 170"/>
              <a:gd name="T67" fmla="*/ 2147483646 h 153"/>
              <a:gd name="T68" fmla="*/ 2147483646 w 170"/>
              <a:gd name="T69" fmla="*/ 2147483646 h 153"/>
              <a:gd name="T70" fmla="*/ 2147483646 w 170"/>
              <a:gd name="T71" fmla="*/ 2147483646 h 1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0" h="153">
                <a:moveTo>
                  <a:pt x="116" y="20"/>
                </a:moveTo>
                <a:cubicBezTo>
                  <a:pt x="106" y="20"/>
                  <a:pt x="106" y="20"/>
                  <a:pt x="106" y="20"/>
                </a:cubicBezTo>
                <a:cubicBezTo>
                  <a:pt x="105" y="14"/>
                  <a:pt x="100" y="9"/>
                  <a:pt x="9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0" y="9"/>
                  <a:pt x="65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6" y="20"/>
                </a:cubicBezTo>
                <a:close/>
                <a:moveTo>
                  <a:pt x="26" y="85"/>
                </a:moveTo>
                <a:cubicBezTo>
                  <a:pt x="69" y="85"/>
                  <a:pt x="69" y="85"/>
                  <a:pt x="69" y="8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72" y="71"/>
                  <a:pt x="77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8" y="71"/>
                  <a:pt x="102" y="74"/>
                  <a:pt x="102" y="7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58" y="85"/>
                  <a:pt x="168" y="75"/>
                  <a:pt x="170" y="61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35"/>
                  <a:pt x="162" y="25"/>
                  <a:pt x="151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5"/>
                  <a:pt x="13" y="85"/>
                  <a:pt x="26" y="85"/>
                </a:cubicBezTo>
                <a:close/>
                <a:moveTo>
                  <a:pt x="145" y="92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103"/>
                  <a:pt x="98" y="107"/>
                  <a:pt x="93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2" y="107"/>
                  <a:pt x="69" y="103"/>
                  <a:pt x="69" y="98"/>
                </a:cubicBezTo>
                <a:cubicBezTo>
                  <a:pt x="69" y="92"/>
                  <a:pt x="69" y="92"/>
                  <a:pt x="69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15" y="92"/>
                  <a:pt x="5" y="86"/>
                  <a:pt x="0" y="7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3"/>
                  <a:pt x="9" y="153"/>
                  <a:pt x="20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62" y="153"/>
                  <a:pt x="170" y="143"/>
                  <a:pt x="170" y="131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65" y="86"/>
                  <a:pt x="155" y="92"/>
                  <a:pt x="145" y="92"/>
                </a:cubicBezTo>
                <a:close/>
                <a:moveTo>
                  <a:pt x="93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4" y="78"/>
                  <a:pt x="74" y="80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9"/>
                  <a:pt x="76" y="101"/>
                  <a:pt x="77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5" y="101"/>
                  <a:pt x="96" y="99"/>
                  <a:pt x="96" y="98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78"/>
                  <a:pt x="95" y="77"/>
                  <a:pt x="93" y="77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1177627" y="4826000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4" name="Freeform 19"/>
          <p:cNvSpPr>
            <a:spLocks/>
          </p:cNvSpPr>
          <p:nvPr/>
        </p:nvSpPr>
        <p:spPr bwMode="auto">
          <a:xfrm>
            <a:off x="5367174" y="2478088"/>
            <a:ext cx="1671638" cy="522287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0 w 419"/>
              <a:gd name="T9" fmla="*/ 2147483646 h 131"/>
              <a:gd name="T10" fmla="*/ 2147483646 w 419"/>
              <a:gd name="T11" fmla="*/ 2147483646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408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19" y="131"/>
                  <a:pt x="419" y="131"/>
                  <a:pt x="419" y="131"/>
                </a:cubicBezTo>
                <a:cubicBezTo>
                  <a:pt x="419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FFC2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5" name="Freeform 20"/>
          <p:cNvSpPr>
            <a:spLocks/>
          </p:cNvSpPr>
          <p:nvPr/>
        </p:nvSpPr>
        <p:spPr bwMode="auto">
          <a:xfrm>
            <a:off x="5367174" y="3000375"/>
            <a:ext cx="1671638" cy="866775"/>
          </a:xfrm>
          <a:custGeom>
            <a:avLst/>
            <a:gdLst>
              <a:gd name="T0" fmla="*/ 2147483646 w 419"/>
              <a:gd name="T1" fmla="*/ 2147483646 h 217"/>
              <a:gd name="T2" fmla="*/ 2147483646 w 419"/>
              <a:gd name="T3" fmla="*/ 0 h 217"/>
              <a:gd name="T4" fmla="*/ 0 w 419"/>
              <a:gd name="T5" fmla="*/ 0 h 217"/>
              <a:gd name="T6" fmla="*/ 0 w 419"/>
              <a:gd name="T7" fmla="*/ 2147483646 h 217"/>
              <a:gd name="T8" fmla="*/ 0 w 419"/>
              <a:gd name="T9" fmla="*/ 2147483646 h 217"/>
              <a:gd name="T10" fmla="*/ 2147483646 w 419"/>
              <a:gd name="T11" fmla="*/ 2147483646 h 217"/>
              <a:gd name="T12" fmla="*/ 2147483646 w 419"/>
              <a:gd name="T13" fmla="*/ 2147483646 h 217"/>
              <a:gd name="T14" fmla="*/ 2147483646 w 419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7">
                <a:moveTo>
                  <a:pt x="419" y="1"/>
                </a:moveTo>
                <a:cubicBezTo>
                  <a:pt x="419" y="1"/>
                  <a:pt x="419" y="1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1"/>
                </a:lnTo>
                <a:close/>
              </a:path>
            </a:pathLst>
          </a:custGeom>
          <a:solidFill>
            <a:srgbClr val="FFAB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6" name="Freeform 21"/>
          <p:cNvSpPr>
            <a:spLocks/>
          </p:cNvSpPr>
          <p:nvPr/>
        </p:nvSpPr>
        <p:spPr bwMode="auto">
          <a:xfrm>
            <a:off x="5367174" y="3867150"/>
            <a:ext cx="1671638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5" y="15"/>
                  <a:pt x="12" y="19"/>
                </a:cubicBezTo>
                <a:close/>
              </a:path>
            </a:pathLst>
          </a:custGeom>
          <a:solidFill>
            <a:srgbClr val="FA970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7" name="Freeform 22"/>
          <p:cNvSpPr>
            <a:spLocks/>
          </p:cNvSpPr>
          <p:nvPr/>
        </p:nvSpPr>
        <p:spPr bwMode="auto">
          <a:xfrm>
            <a:off x="10004204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0A98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8" name="Freeform 23"/>
          <p:cNvSpPr>
            <a:spLocks/>
          </p:cNvSpPr>
          <p:nvPr/>
        </p:nvSpPr>
        <p:spPr bwMode="auto">
          <a:xfrm>
            <a:off x="10004204" y="3005138"/>
            <a:ext cx="1671637" cy="862012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5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5"/>
                  <a:pt x="419" y="215"/>
                </a:cubicBezTo>
                <a:lnTo>
                  <a:pt x="419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9" name="Freeform 24"/>
          <p:cNvSpPr>
            <a:spLocks/>
          </p:cNvSpPr>
          <p:nvPr/>
        </p:nvSpPr>
        <p:spPr bwMode="auto">
          <a:xfrm>
            <a:off x="10004204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5" y="116"/>
                  <a:pt x="0" y="123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8" y="112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0" name="Freeform 25"/>
          <p:cNvSpPr>
            <a:spLocks/>
          </p:cNvSpPr>
          <p:nvPr/>
        </p:nvSpPr>
        <p:spPr bwMode="auto">
          <a:xfrm>
            <a:off x="3019899" y="3862388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1" name="Freeform 26"/>
          <p:cNvSpPr>
            <a:spLocks/>
          </p:cNvSpPr>
          <p:nvPr/>
        </p:nvSpPr>
        <p:spPr bwMode="auto">
          <a:xfrm>
            <a:off x="3019899" y="2473325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2" name="Freeform 27"/>
          <p:cNvSpPr>
            <a:spLocks/>
          </p:cNvSpPr>
          <p:nvPr/>
        </p:nvSpPr>
        <p:spPr bwMode="auto">
          <a:xfrm>
            <a:off x="3019899" y="3000375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auto">
          <a:xfrm>
            <a:off x="702937" y="3005138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4" name="Freeform 29"/>
          <p:cNvSpPr>
            <a:spLocks/>
          </p:cNvSpPr>
          <p:nvPr/>
        </p:nvSpPr>
        <p:spPr bwMode="auto">
          <a:xfrm>
            <a:off x="706112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5" name="Freeform 30"/>
          <p:cNvSpPr>
            <a:spLocks/>
          </p:cNvSpPr>
          <p:nvPr/>
        </p:nvSpPr>
        <p:spPr bwMode="auto">
          <a:xfrm>
            <a:off x="706112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6" name="Freeform 31"/>
          <p:cNvSpPr>
            <a:spLocks/>
          </p:cNvSpPr>
          <p:nvPr/>
        </p:nvSpPr>
        <p:spPr bwMode="auto">
          <a:xfrm>
            <a:off x="7700274" y="3867150"/>
            <a:ext cx="1673225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7" name="Freeform 32"/>
          <p:cNvSpPr>
            <a:spLocks/>
          </p:cNvSpPr>
          <p:nvPr/>
        </p:nvSpPr>
        <p:spPr bwMode="auto">
          <a:xfrm>
            <a:off x="7700274" y="3000375"/>
            <a:ext cx="1676400" cy="866775"/>
          </a:xfrm>
          <a:custGeom>
            <a:avLst/>
            <a:gdLst>
              <a:gd name="T0" fmla="*/ 2147483646 w 420"/>
              <a:gd name="T1" fmla="*/ 2147483646 h 217"/>
              <a:gd name="T2" fmla="*/ 2147483646 w 420"/>
              <a:gd name="T3" fmla="*/ 0 h 217"/>
              <a:gd name="T4" fmla="*/ 0 w 420"/>
              <a:gd name="T5" fmla="*/ 0 h 217"/>
              <a:gd name="T6" fmla="*/ 0 w 420"/>
              <a:gd name="T7" fmla="*/ 2147483646 h 217"/>
              <a:gd name="T8" fmla="*/ 0 w 420"/>
              <a:gd name="T9" fmla="*/ 2147483646 h 217"/>
              <a:gd name="T10" fmla="*/ 2147483646 w 420"/>
              <a:gd name="T11" fmla="*/ 2147483646 h 217"/>
              <a:gd name="T12" fmla="*/ 2147483646 w 420"/>
              <a:gd name="T13" fmla="*/ 2147483646 h 217"/>
              <a:gd name="T14" fmla="*/ 2147483646 w 420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217">
                <a:moveTo>
                  <a:pt x="420" y="1"/>
                </a:moveTo>
                <a:cubicBezTo>
                  <a:pt x="420" y="1"/>
                  <a:pt x="420" y="1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7700274" y="2478088"/>
            <a:ext cx="1676400" cy="522287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0 w 420"/>
              <a:gd name="T9" fmla="*/ 2147483646 h 131"/>
              <a:gd name="T10" fmla="*/ 2147483646 w 420"/>
              <a:gd name="T11" fmla="*/ 2147483646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5" y="0"/>
                  <a:pt x="206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20" y="131"/>
                  <a:pt x="420" y="131"/>
                  <a:pt x="420" y="131"/>
                </a:cubicBezTo>
                <a:cubicBezTo>
                  <a:pt x="420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122868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4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9.58%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3586143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24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.32%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587215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83.41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2" name="TextBox 93"/>
          <p:cNvSpPr txBox="1">
            <a:spLocks noChangeArrowheads="1"/>
          </p:cNvSpPr>
          <p:nvPr/>
        </p:nvSpPr>
        <p:spPr bwMode="auto">
          <a:xfrm>
            <a:off x="4729151" y="1928802"/>
            <a:ext cx="2850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EJEC. </a:t>
            </a:r>
            <a:r>
              <a:rPr lang="en-US" altLang="ru-RU" dirty="0" smtClean="0"/>
              <a:t>INGR </a:t>
            </a:r>
            <a:r>
              <a:rPr lang="en-US" altLang="ru-RU" dirty="0"/>
              <a:t>S/. </a:t>
            </a:r>
            <a:r>
              <a:rPr lang="en-US" altLang="ru-RU" dirty="0" smtClean="0"/>
              <a:t>47,614,499.52</a:t>
            </a:r>
            <a:endParaRPr lang="en-US" altLang="ru-RU" dirty="0"/>
          </a:p>
          <a:p>
            <a:r>
              <a:rPr lang="en-US" altLang="ru-RU" dirty="0"/>
              <a:t>EJEC. REC.PROP S/. </a:t>
            </a:r>
            <a:r>
              <a:rPr lang="en-US" altLang="ru-RU" dirty="0" smtClean="0"/>
              <a:t>40</a:t>
            </a:r>
            <a:r>
              <a:rPr lang="es-PE" dirty="0" smtClean="0"/>
              <a:t>,193,100.25</a:t>
            </a:r>
            <a:endParaRPr lang="es-PE" dirty="0"/>
          </a:p>
        </p:txBody>
      </p:sp>
      <p:sp>
        <p:nvSpPr>
          <p:cNvPr id="73" name="TextBox 93"/>
          <p:cNvSpPr txBox="1">
            <a:spLocks noChangeArrowheads="1"/>
          </p:cNvSpPr>
          <p:nvPr/>
        </p:nvSpPr>
        <p:spPr bwMode="auto">
          <a:xfrm>
            <a:off x="371433" y="1857364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100,073,354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47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,614,499.52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93"/>
          <p:cNvSpPr txBox="1">
            <a:spLocks noChangeArrowheads="1"/>
          </p:cNvSpPr>
          <p:nvPr/>
        </p:nvSpPr>
        <p:spPr bwMode="auto">
          <a:xfrm>
            <a:off x="7158043" y="5072074"/>
            <a:ext cx="2845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EJEC. REC.PROP </a:t>
            </a:r>
            <a:r>
              <a:rPr lang="en-US" altLang="ru-RU" dirty="0"/>
              <a:t>S/. </a:t>
            </a:r>
            <a:r>
              <a:rPr lang="en-US" altLang="ru-RU" dirty="0" smtClean="0"/>
              <a:t>40,193,100.25</a:t>
            </a:r>
            <a:endParaRPr lang="en-US" altLang="ru-RU" dirty="0"/>
          </a:p>
          <a:p>
            <a:r>
              <a:rPr lang="en-US" altLang="ru-RU" dirty="0"/>
              <a:t>POBLACION </a:t>
            </a:r>
            <a:r>
              <a:rPr lang="en-US" altLang="ru-RU" dirty="0" smtClean="0"/>
              <a:t>188,619 HAB</a:t>
            </a:r>
            <a:endParaRPr lang="es-PE" dirty="0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8086737" y="3286124"/>
            <a:ext cx="95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entury Gothic" pitchFamily="34" charset="0"/>
              </a:rPr>
              <a:t>S/. 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213.09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051562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25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.00%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9372621" y="2000240"/>
            <a:ext cx="2740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20,531,396</a:t>
            </a:r>
            <a:endParaRPr lang="en-US" altLang="ru-RU" dirty="0"/>
          </a:p>
          <a:p>
            <a:r>
              <a:rPr lang="en-US" altLang="ru-RU" dirty="0"/>
              <a:t>EJEC. </a:t>
            </a:r>
            <a:r>
              <a:rPr lang="en-US" altLang="ru-RU" dirty="0" smtClean="0"/>
              <a:t>S</a:t>
            </a:r>
            <a:r>
              <a:rPr lang="en-US" altLang="ru-RU" dirty="0"/>
              <a:t>/. </a:t>
            </a:r>
            <a:r>
              <a:rPr lang="en-US" altLang="ru-RU" dirty="0" smtClean="0"/>
              <a:t>5,133,616.84</a:t>
            </a:r>
            <a:endParaRPr lang="es-PE" dirty="0"/>
          </a:p>
        </p:txBody>
      </p:sp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31/03/2021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7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31/03/2021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43993" y="428604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2657449" y="1428736"/>
            <a:ext cx="29030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7EC234"/>
                </a:solidFill>
                <a:latin typeface="Century Gothic" pitchFamily="34" charset="0"/>
              </a:rPr>
              <a:t>GASTOS SERVICIOS PÚBLICOS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7EC234"/>
                </a:solidFill>
                <a:latin typeface="Century Gothic" pitchFamily="34" charset="0"/>
              </a:rPr>
              <a:t>PARQUES </a:t>
            </a:r>
            <a:r>
              <a:rPr lang="es-ES" altLang="en-US" sz="1600" b="1" dirty="0">
                <a:solidFill>
                  <a:srgbClr val="7EC234"/>
                </a:solidFill>
                <a:latin typeface="Century Gothic" pitchFamily="34" charset="0"/>
              </a:rPr>
              <a:t>Y JARDINES</a:t>
            </a:r>
            <a:endParaRPr lang="en-US" altLang="en-US" sz="1600" dirty="0">
              <a:solidFill>
                <a:srgbClr val="7EC234"/>
              </a:solidFill>
              <a:latin typeface="Century Gothic" pitchFamily="34" charset="0"/>
            </a:endParaRP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6800853" y="1428736"/>
            <a:ext cx="34095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FF912B"/>
                </a:solidFill>
                <a:latin typeface="Century Gothic" pitchFamily="34" charset="0"/>
              </a:rPr>
              <a:t>INCIDENCIA DEL GASTO </a:t>
            </a:r>
            <a:endParaRPr lang="es-ES" altLang="en-US" sz="1600" b="1" dirty="0" smtClean="0">
              <a:solidFill>
                <a:srgbClr val="FF912B"/>
              </a:solidFill>
              <a:latin typeface="Century Gothic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FF912B"/>
                </a:solidFill>
                <a:latin typeface="Century Gothic" pitchFamily="34" charset="0"/>
              </a:rPr>
              <a:t>EN INVERSIONES RESPECTO AL PIM 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4657713" y="4429132"/>
            <a:ext cx="32662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E24956"/>
                </a:solidFill>
                <a:latin typeface="Century Gothic" pitchFamily="34" charset="0"/>
              </a:rPr>
              <a:t>GASTOS </a:t>
            </a:r>
            <a:r>
              <a:rPr lang="es-E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SERVICIOS </a:t>
            </a:r>
            <a:r>
              <a:rPr lang="es-E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PÚBLICOS LIMPIEZA </a:t>
            </a:r>
            <a:r>
              <a:rPr lang="es-ES" altLang="en-US" sz="1600" b="1" dirty="0">
                <a:solidFill>
                  <a:srgbClr val="E24956"/>
                </a:solidFill>
                <a:latin typeface="Century Gothic" pitchFamily="34" charset="0"/>
              </a:rPr>
              <a:t>PÚBLICA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2" name="Freeform 16"/>
          <p:cNvSpPr>
            <a:spLocks noEditPoints="1"/>
          </p:cNvSpPr>
          <p:nvPr/>
        </p:nvSpPr>
        <p:spPr bwMode="auto">
          <a:xfrm>
            <a:off x="8260929" y="4793886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3" name="Freeform 19"/>
          <p:cNvSpPr>
            <a:spLocks/>
          </p:cNvSpPr>
          <p:nvPr/>
        </p:nvSpPr>
        <p:spPr bwMode="auto">
          <a:xfrm>
            <a:off x="7775180" y="2437747"/>
            <a:ext cx="1671638" cy="522287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0 w 419"/>
              <a:gd name="T9" fmla="*/ 2147483646 h 131"/>
              <a:gd name="T10" fmla="*/ 2147483646 w 419"/>
              <a:gd name="T11" fmla="*/ 2147483646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408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19" y="131"/>
                  <a:pt x="419" y="131"/>
                  <a:pt x="419" y="131"/>
                </a:cubicBezTo>
                <a:cubicBezTo>
                  <a:pt x="419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FFC2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auto">
          <a:xfrm>
            <a:off x="7775180" y="2960034"/>
            <a:ext cx="1671638" cy="866775"/>
          </a:xfrm>
          <a:custGeom>
            <a:avLst/>
            <a:gdLst>
              <a:gd name="T0" fmla="*/ 2147483646 w 419"/>
              <a:gd name="T1" fmla="*/ 2147483646 h 217"/>
              <a:gd name="T2" fmla="*/ 2147483646 w 419"/>
              <a:gd name="T3" fmla="*/ 0 h 217"/>
              <a:gd name="T4" fmla="*/ 0 w 419"/>
              <a:gd name="T5" fmla="*/ 0 h 217"/>
              <a:gd name="T6" fmla="*/ 0 w 419"/>
              <a:gd name="T7" fmla="*/ 2147483646 h 217"/>
              <a:gd name="T8" fmla="*/ 0 w 419"/>
              <a:gd name="T9" fmla="*/ 2147483646 h 217"/>
              <a:gd name="T10" fmla="*/ 2147483646 w 419"/>
              <a:gd name="T11" fmla="*/ 2147483646 h 217"/>
              <a:gd name="T12" fmla="*/ 2147483646 w 419"/>
              <a:gd name="T13" fmla="*/ 2147483646 h 217"/>
              <a:gd name="T14" fmla="*/ 2147483646 w 419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7">
                <a:moveTo>
                  <a:pt x="419" y="1"/>
                </a:moveTo>
                <a:cubicBezTo>
                  <a:pt x="419" y="1"/>
                  <a:pt x="419" y="1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1"/>
                </a:lnTo>
                <a:close/>
              </a:path>
            </a:pathLst>
          </a:custGeom>
          <a:solidFill>
            <a:srgbClr val="FFAB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5" name="Freeform 21"/>
          <p:cNvSpPr>
            <a:spLocks/>
          </p:cNvSpPr>
          <p:nvPr/>
        </p:nvSpPr>
        <p:spPr bwMode="auto">
          <a:xfrm>
            <a:off x="7775180" y="3826809"/>
            <a:ext cx="1671638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5" y="15"/>
                  <a:pt x="12" y="19"/>
                </a:cubicBezTo>
                <a:close/>
              </a:path>
            </a:pathLst>
          </a:custGeom>
          <a:solidFill>
            <a:srgbClr val="FA970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5436089" y="3822047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7" name="Freeform 26"/>
          <p:cNvSpPr>
            <a:spLocks/>
          </p:cNvSpPr>
          <p:nvPr/>
        </p:nvSpPr>
        <p:spPr bwMode="auto">
          <a:xfrm>
            <a:off x="5436089" y="2432984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8" name="Freeform 27"/>
          <p:cNvSpPr>
            <a:spLocks/>
          </p:cNvSpPr>
          <p:nvPr/>
        </p:nvSpPr>
        <p:spPr bwMode="auto">
          <a:xfrm>
            <a:off x="5436089" y="2960034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9" name="Freeform 28"/>
          <p:cNvSpPr>
            <a:spLocks/>
          </p:cNvSpPr>
          <p:nvPr/>
        </p:nvSpPr>
        <p:spPr bwMode="auto">
          <a:xfrm>
            <a:off x="3143959" y="2964797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xtLst/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0" name="Freeform 29"/>
          <p:cNvSpPr>
            <a:spLocks/>
          </p:cNvSpPr>
          <p:nvPr/>
        </p:nvSpPr>
        <p:spPr bwMode="auto">
          <a:xfrm>
            <a:off x="3147134" y="2437747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1" name="Freeform 30"/>
          <p:cNvSpPr>
            <a:spLocks/>
          </p:cNvSpPr>
          <p:nvPr/>
        </p:nvSpPr>
        <p:spPr bwMode="auto">
          <a:xfrm>
            <a:off x="3147134" y="3826809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2" name="Freeform 31"/>
          <p:cNvSpPr>
            <a:spLocks/>
          </p:cNvSpPr>
          <p:nvPr/>
        </p:nvSpPr>
        <p:spPr bwMode="auto">
          <a:xfrm>
            <a:off x="10137960" y="3826809"/>
            <a:ext cx="1673225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3" name="Freeform 32"/>
          <p:cNvSpPr>
            <a:spLocks/>
          </p:cNvSpPr>
          <p:nvPr/>
        </p:nvSpPr>
        <p:spPr bwMode="auto">
          <a:xfrm>
            <a:off x="10137960" y="2960034"/>
            <a:ext cx="1676400" cy="866775"/>
          </a:xfrm>
          <a:custGeom>
            <a:avLst/>
            <a:gdLst>
              <a:gd name="T0" fmla="*/ 2147483646 w 420"/>
              <a:gd name="T1" fmla="*/ 2147483646 h 217"/>
              <a:gd name="T2" fmla="*/ 2147483646 w 420"/>
              <a:gd name="T3" fmla="*/ 0 h 217"/>
              <a:gd name="T4" fmla="*/ 0 w 420"/>
              <a:gd name="T5" fmla="*/ 0 h 217"/>
              <a:gd name="T6" fmla="*/ 0 w 420"/>
              <a:gd name="T7" fmla="*/ 2147483646 h 217"/>
              <a:gd name="T8" fmla="*/ 0 w 420"/>
              <a:gd name="T9" fmla="*/ 2147483646 h 217"/>
              <a:gd name="T10" fmla="*/ 2147483646 w 420"/>
              <a:gd name="T11" fmla="*/ 2147483646 h 217"/>
              <a:gd name="T12" fmla="*/ 2147483646 w 420"/>
              <a:gd name="T13" fmla="*/ 2147483646 h 217"/>
              <a:gd name="T14" fmla="*/ 2147483646 w 420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217">
                <a:moveTo>
                  <a:pt x="420" y="1"/>
                </a:moveTo>
                <a:cubicBezTo>
                  <a:pt x="420" y="1"/>
                  <a:pt x="420" y="1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4" name="Freeform 33"/>
          <p:cNvSpPr>
            <a:spLocks/>
          </p:cNvSpPr>
          <p:nvPr/>
        </p:nvSpPr>
        <p:spPr bwMode="auto">
          <a:xfrm>
            <a:off x="10137960" y="2437747"/>
            <a:ext cx="1676400" cy="522287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0 w 420"/>
              <a:gd name="T9" fmla="*/ 2147483646 h 131"/>
              <a:gd name="T10" fmla="*/ 2147483646 w 420"/>
              <a:gd name="T11" fmla="*/ 2147483646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5" y="0"/>
                  <a:pt x="206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20" y="131"/>
                  <a:pt x="420" y="131"/>
                  <a:pt x="420" y="131"/>
                </a:cubicBezTo>
                <a:cubicBezTo>
                  <a:pt x="420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3586143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30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.22%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5872159" y="3214686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30.00%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8372489" y="3286124"/>
            <a:ext cx="580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1.98%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8" name="TextBox 93"/>
          <p:cNvSpPr txBox="1">
            <a:spLocks noChangeArrowheads="1"/>
          </p:cNvSpPr>
          <p:nvPr/>
        </p:nvSpPr>
        <p:spPr bwMode="auto">
          <a:xfrm>
            <a:off x="2657449" y="1928802"/>
            <a:ext cx="2621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 S</a:t>
            </a:r>
            <a:r>
              <a:rPr lang="en-US" altLang="ru-RU" dirty="0"/>
              <a:t>/. </a:t>
            </a:r>
            <a:r>
              <a:rPr lang="en-US" altLang="ru-RU" dirty="0" smtClean="0"/>
              <a:t>4,099,556</a:t>
            </a:r>
            <a:endParaRPr lang="en-US" altLang="ru-RU" dirty="0"/>
          </a:p>
          <a:p>
            <a:r>
              <a:rPr lang="en-US" altLang="ru-RU" dirty="0"/>
              <a:t>EJEC</a:t>
            </a:r>
            <a:r>
              <a:rPr lang="en-US" altLang="ru-RU" dirty="0" smtClean="0"/>
              <a:t>. S</a:t>
            </a:r>
            <a:r>
              <a:rPr lang="en-US" altLang="ru-RU" dirty="0"/>
              <a:t>/. </a:t>
            </a:r>
            <a:r>
              <a:rPr lang="es-PE" altLang="ru-RU" dirty="0" smtClean="0"/>
              <a:t>1,238</a:t>
            </a:r>
            <a:r>
              <a:rPr lang="es-PE" dirty="0" smtClean="0"/>
              <a:t>,815.00</a:t>
            </a:r>
            <a:endParaRPr lang="ru-RU" altLang="ru-RU" dirty="0"/>
          </a:p>
        </p:txBody>
      </p:sp>
      <p:sp>
        <p:nvSpPr>
          <p:cNvPr id="99" name="TextBox 93"/>
          <p:cNvSpPr txBox="1">
            <a:spLocks noChangeArrowheads="1"/>
          </p:cNvSpPr>
          <p:nvPr/>
        </p:nvSpPr>
        <p:spPr bwMode="auto">
          <a:xfrm>
            <a:off x="5014903" y="4929198"/>
            <a:ext cx="2693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16,848,660</a:t>
            </a:r>
            <a:endParaRPr lang="en-US" altLang="ru-RU" dirty="0" smtClean="0"/>
          </a:p>
          <a:p>
            <a:r>
              <a:rPr lang="en-US" altLang="ru-RU" dirty="0" smtClean="0"/>
              <a:t>EJEC. </a:t>
            </a:r>
            <a:r>
              <a:rPr lang="en-US" altLang="ru-RU" dirty="0"/>
              <a:t>S</a:t>
            </a:r>
            <a:r>
              <a:rPr lang="en-US" altLang="ru-RU" dirty="0" smtClean="0"/>
              <a:t>/. </a:t>
            </a:r>
            <a:r>
              <a:rPr lang="en-US" altLang="ru-RU" dirty="0" smtClean="0"/>
              <a:t>5</a:t>
            </a:r>
            <a:r>
              <a:rPr lang="es-PE" dirty="0" smtClean="0"/>
              <a:t>,053,804.19</a:t>
            </a:r>
            <a:endParaRPr lang="ru-RU" altLang="ru-RU" dirty="0"/>
          </a:p>
        </p:txBody>
      </p:sp>
      <p:sp>
        <p:nvSpPr>
          <p:cNvPr id="100" name="TextBox 93"/>
          <p:cNvSpPr txBox="1">
            <a:spLocks noChangeArrowheads="1"/>
          </p:cNvSpPr>
          <p:nvPr/>
        </p:nvSpPr>
        <p:spPr bwMode="auto">
          <a:xfrm>
            <a:off x="7300919" y="1928802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104,396,059</a:t>
            </a:r>
            <a:endParaRPr lang="en-US" altLang="ru-RU" dirty="0"/>
          </a:p>
          <a:p>
            <a:r>
              <a:rPr lang="en-US" altLang="ru-RU" dirty="0"/>
              <a:t>EJEC</a:t>
            </a:r>
            <a:r>
              <a:rPr lang="en-US" altLang="ru-RU" dirty="0" smtClean="0"/>
              <a:t>. </a:t>
            </a:r>
            <a:r>
              <a:rPr lang="en-US" altLang="ru-RU" dirty="0"/>
              <a:t>S/. </a:t>
            </a:r>
            <a:r>
              <a:rPr lang="en-US" altLang="ru-RU" dirty="0" smtClean="0"/>
              <a:t>2,071</a:t>
            </a:r>
            <a:r>
              <a:rPr lang="es-PE" dirty="0" smtClean="0"/>
              <a:t>,331.55</a:t>
            </a:r>
            <a:endParaRPr lang="ru-RU" altLang="ru-RU" dirty="0"/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>
            <a:off x="868985" y="2435244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8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2" name="Freeform 35"/>
          <p:cNvSpPr>
            <a:spLocks/>
          </p:cNvSpPr>
          <p:nvPr/>
        </p:nvSpPr>
        <p:spPr bwMode="auto">
          <a:xfrm>
            <a:off x="864223" y="3824306"/>
            <a:ext cx="1676400" cy="522288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2147483646 w 420"/>
              <a:gd name="T9" fmla="*/ 0 h 131"/>
              <a:gd name="T10" fmla="*/ 0 w 420"/>
              <a:gd name="T11" fmla="*/ 0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12" y="20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2" y="127"/>
                </a:cubicBezTo>
                <a:cubicBezTo>
                  <a:pt x="408" y="20"/>
                  <a:pt x="408" y="20"/>
                  <a:pt x="408" y="20"/>
                </a:cubicBezTo>
                <a:cubicBezTo>
                  <a:pt x="415" y="16"/>
                  <a:pt x="419" y="8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20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3" name="Freeform 36"/>
          <p:cNvSpPr>
            <a:spLocks/>
          </p:cNvSpPr>
          <p:nvPr/>
        </p:nvSpPr>
        <p:spPr bwMode="auto">
          <a:xfrm>
            <a:off x="864223" y="2962294"/>
            <a:ext cx="1676400" cy="862012"/>
          </a:xfrm>
          <a:custGeom>
            <a:avLst/>
            <a:gdLst>
              <a:gd name="T0" fmla="*/ 2147483646 w 420"/>
              <a:gd name="T1" fmla="*/ 0 h 216"/>
              <a:gd name="T2" fmla="*/ 2147483646 w 420"/>
              <a:gd name="T3" fmla="*/ 0 h 216"/>
              <a:gd name="T4" fmla="*/ 2147483646 w 420"/>
              <a:gd name="T5" fmla="*/ 0 h 216"/>
              <a:gd name="T6" fmla="*/ 0 w 420"/>
              <a:gd name="T7" fmla="*/ 0 h 216"/>
              <a:gd name="T8" fmla="*/ 0 w 420"/>
              <a:gd name="T9" fmla="*/ 2147483646 h 216"/>
              <a:gd name="T10" fmla="*/ 0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0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0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10658505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18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.64%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1371565" y="3214686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18.63%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106" name="TextBox 93"/>
          <p:cNvSpPr txBox="1">
            <a:spLocks noChangeArrowheads="1"/>
          </p:cNvSpPr>
          <p:nvPr/>
        </p:nvSpPr>
        <p:spPr bwMode="auto">
          <a:xfrm>
            <a:off x="228557" y="5072074"/>
            <a:ext cx="2637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10,649,250</a:t>
            </a:r>
            <a:endParaRPr lang="en-US" altLang="ru-RU" sz="1200" dirty="0" smtClean="0">
              <a:latin typeface="Century Gothic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s-PE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,983,765.73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Freeform 13"/>
          <p:cNvSpPr>
            <a:spLocks noEditPoints="1"/>
          </p:cNvSpPr>
          <p:nvPr/>
        </p:nvSpPr>
        <p:spPr bwMode="auto">
          <a:xfrm>
            <a:off x="10744972" y="1771262"/>
            <a:ext cx="561133" cy="564832"/>
          </a:xfrm>
          <a:custGeom>
            <a:avLst/>
            <a:gdLst>
              <a:gd name="T0" fmla="*/ 135 w 303"/>
              <a:gd name="T1" fmla="*/ 156 h 292"/>
              <a:gd name="T2" fmla="*/ 230 w 303"/>
              <a:gd name="T3" fmla="*/ 252 h 292"/>
              <a:gd name="T4" fmla="*/ 187 w 303"/>
              <a:gd name="T5" fmla="*/ 282 h 292"/>
              <a:gd name="T6" fmla="*/ 135 w 303"/>
              <a:gd name="T7" fmla="*/ 292 h 292"/>
              <a:gd name="T8" fmla="*/ 67 w 303"/>
              <a:gd name="T9" fmla="*/ 274 h 292"/>
              <a:gd name="T10" fmla="*/ 18 w 303"/>
              <a:gd name="T11" fmla="*/ 225 h 292"/>
              <a:gd name="T12" fmla="*/ 0 w 303"/>
              <a:gd name="T13" fmla="*/ 157 h 292"/>
              <a:gd name="T14" fmla="*/ 18 w 303"/>
              <a:gd name="T15" fmla="*/ 90 h 292"/>
              <a:gd name="T16" fmla="*/ 67 w 303"/>
              <a:gd name="T17" fmla="*/ 41 h 292"/>
              <a:gd name="T18" fmla="*/ 135 w 303"/>
              <a:gd name="T19" fmla="*/ 23 h 292"/>
              <a:gd name="T20" fmla="*/ 135 w 303"/>
              <a:gd name="T21" fmla="*/ 156 h 292"/>
              <a:gd name="T22" fmla="*/ 167 w 303"/>
              <a:gd name="T23" fmla="*/ 157 h 292"/>
              <a:gd name="T24" fmla="*/ 303 w 303"/>
              <a:gd name="T25" fmla="*/ 157 h 292"/>
              <a:gd name="T26" fmla="*/ 293 w 303"/>
              <a:gd name="T27" fmla="*/ 210 h 292"/>
              <a:gd name="T28" fmla="*/ 263 w 303"/>
              <a:gd name="T29" fmla="*/ 253 h 292"/>
              <a:gd name="T30" fmla="*/ 167 w 303"/>
              <a:gd name="T31" fmla="*/ 157 h 292"/>
              <a:gd name="T32" fmla="*/ 292 w 303"/>
              <a:gd name="T33" fmla="*/ 135 h 292"/>
              <a:gd name="T34" fmla="*/ 157 w 303"/>
              <a:gd name="T35" fmla="*/ 135 h 292"/>
              <a:gd name="T36" fmla="*/ 157 w 303"/>
              <a:gd name="T37" fmla="*/ 0 h 292"/>
              <a:gd name="T38" fmla="*/ 225 w 303"/>
              <a:gd name="T39" fmla="*/ 18 h 292"/>
              <a:gd name="T40" fmla="*/ 274 w 303"/>
              <a:gd name="T41" fmla="*/ 67 h 292"/>
              <a:gd name="T42" fmla="*/ 292 w 303"/>
              <a:gd name="T43" fmla="*/ 13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3" h="292">
                <a:moveTo>
                  <a:pt x="135" y="156"/>
                </a:moveTo>
                <a:cubicBezTo>
                  <a:pt x="230" y="252"/>
                  <a:pt x="230" y="252"/>
                  <a:pt x="230" y="252"/>
                </a:cubicBezTo>
                <a:cubicBezTo>
                  <a:pt x="218" y="265"/>
                  <a:pt x="204" y="275"/>
                  <a:pt x="187" y="282"/>
                </a:cubicBezTo>
                <a:cubicBezTo>
                  <a:pt x="170" y="289"/>
                  <a:pt x="153" y="292"/>
                  <a:pt x="135" y="292"/>
                </a:cubicBezTo>
                <a:cubicBezTo>
                  <a:pt x="110" y="292"/>
                  <a:pt x="88" y="286"/>
                  <a:pt x="67" y="274"/>
                </a:cubicBezTo>
                <a:cubicBezTo>
                  <a:pt x="46" y="262"/>
                  <a:pt x="30" y="246"/>
                  <a:pt x="18" y="225"/>
                </a:cubicBezTo>
                <a:cubicBezTo>
                  <a:pt x="6" y="204"/>
                  <a:pt x="0" y="182"/>
                  <a:pt x="0" y="157"/>
                </a:cubicBezTo>
                <a:cubicBezTo>
                  <a:pt x="0" y="133"/>
                  <a:pt x="6" y="110"/>
                  <a:pt x="18" y="90"/>
                </a:cubicBezTo>
                <a:cubicBezTo>
                  <a:pt x="30" y="69"/>
                  <a:pt x="46" y="53"/>
                  <a:pt x="67" y="41"/>
                </a:cubicBezTo>
                <a:cubicBezTo>
                  <a:pt x="88" y="29"/>
                  <a:pt x="110" y="23"/>
                  <a:pt x="135" y="23"/>
                </a:cubicBezTo>
                <a:lnTo>
                  <a:pt x="135" y="156"/>
                </a:lnTo>
                <a:close/>
                <a:moveTo>
                  <a:pt x="167" y="157"/>
                </a:moveTo>
                <a:cubicBezTo>
                  <a:pt x="303" y="157"/>
                  <a:pt x="303" y="157"/>
                  <a:pt x="303" y="157"/>
                </a:cubicBezTo>
                <a:cubicBezTo>
                  <a:pt x="303" y="176"/>
                  <a:pt x="300" y="193"/>
                  <a:pt x="293" y="210"/>
                </a:cubicBezTo>
                <a:cubicBezTo>
                  <a:pt x="286" y="226"/>
                  <a:pt x="276" y="241"/>
                  <a:pt x="263" y="253"/>
                </a:cubicBezTo>
                <a:lnTo>
                  <a:pt x="167" y="157"/>
                </a:lnTo>
                <a:close/>
                <a:moveTo>
                  <a:pt x="292" y="135"/>
                </a:moveTo>
                <a:cubicBezTo>
                  <a:pt x="157" y="135"/>
                  <a:pt x="157" y="135"/>
                  <a:pt x="157" y="135"/>
                </a:cubicBezTo>
                <a:cubicBezTo>
                  <a:pt x="157" y="0"/>
                  <a:pt x="157" y="0"/>
                  <a:pt x="157" y="0"/>
                </a:cubicBezTo>
                <a:cubicBezTo>
                  <a:pt x="182" y="0"/>
                  <a:pt x="204" y="6"/>
                  <a:pt x="225" y="18"/>
                </a:cubicBezTo>
                <a:cubicBezTo>
                  <a:pt x="245" y="30"/>
                  <a:pt x="262" y="47"/>
                  <a:pt x="274" y="67"/>
                </a:cubicBezTo>
                <a:cubicBezTo>
                  <a:pt x="286" y="88"/>
                  <a:pt x="292" y="110"/>
                  <a:pt x="292" y="135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08" name="Freeform 100"/>
          <p:cNvSpPr>
            <a:spLocks/>
          </p:cNvSpPr>
          <p:nvPr/>
        </p:nvSpPr>
        <p:spPr bwMode="auto">
          <a:xfrm>
            <a:off x="3638557" y="4707797"/>
            <a:ext cx="658611" cy="736733"/>
          </a:xfrm>
          <a:custGeom>
            <a:avLst/>
            <a:gdLst>
              <a:gd name="T0" fmla="*/ 254 w 254"/>
              <a:gd name="T1" fmla="*/ 254 h 309"/>
              <a:gd name="T2" fmla="*/ 251 w 254"/>
              <a:gd name="T3" fmla="*/ 262 h 309"/>
              <a:gd name="T4" fmla="*/ 243 w 254"/>
              <a:gd name="T5" fmla="*/ 265 h 309"/>
              <a:gd name="T6" fmla="*/ 163 w 254"/>
              <a:gd name="T7" fmla="*/ 265 h 309"/>
              <a:gd name="T8" fmla="*/ 164 w 254"/>
              <a:gd name="T9" fmla="*/ 280 h 309"/>
              <a:gd name="T10" fmla="*/ 165 w 254"/>
              <a:gd name="T11" fmla="*/ 299 h 309"/>
              <a:gd name="T12" fmla="*/ 162 w 254"/>
              <a:gd name="T13" fmla="*/ 306 h 309"/>
              <a:gd name="T14" fmla="*/ 154 w 254"/>
              <a:gd name="T15" fmla="*/ 309 h 309"/>
              <a:gd name="T16" fmla="*/ 99 w 254"/>
              <a:gd name="T17" fmla="*/ 309 h 309"/>
              <a:gd name="T18" fmla="*/ 92 w 254"/>
              <a:gd name="T19" fmla="*/ 306 h 309"/>
              <a:gd name="T20" fmla="*/ 89 w 254"/>
              <a:gd name="T21" fmla="*/ 299 h 309"/>
              <a:gd name="T22" fmla="*/ 89 w 254"/>
              <a:gd name="T23" fmla="*/ 280 h 309"/>
              <a:gd name="T24" fmla="*/ 91 w 254"/>
              <a:gd name="T25" fmla="*/ 265 h 309"/>
              <a:gd name="T26" fmla="*/ 11 w 254"/>
              <a:gd name="T27" fmla="*/ 265 h 309"/>
              <a:gd name="T28" fmla="*/ 3 w 254"/>
              <a:gd name="T29" fmla="*/ 262 h 309"/>
              <a:gd name="T30" fmla="*/ 0 w 254"/>
              <a:gd name="T31" fmla="*/ 254 h 309"/>
              <a:gd name="T32" fmla="*/ 3 w 254"/>
              <a:gd name="T33" fmla="*/ 246 h 309"/>
              <a:gd name="T34" fmla="*/ 72 w 254"/>
              <a:gd name="T35" fmla="*/ 177 h 309"/>
              <a:gd name="T36" fmla="*/ 33 w 254"/>
              <a:gd name="T37" fmla="*/ 177 h 309"/>
              <a:gd name="T38" fmla="*/ 25 w 254"/>
              <a:gd name="T39" fmla="*/ 173 h 309"/>
              <a:gd name="T40" fmla="*/ 22 w 254"/>
              <a:gd name="T41" fmla="*/ 166 h 309"/>
              <a:gd name="T42" fmla="*/ 25 w 254"/>
              <a:gd name="T43" fmla="*/ 158 h 309"/>
              <a:gd name="T44" fmla="*/ 94 w 254"/>
              <a:gd name="T45" fmla="*/ 88 h 309"/>
              <a:gd name="T46" fmla="*/ 60 w 254"/>
              <a:gd name="T47" fmla="*/ 88 h 309"/>
              <a:gd name="T48" fmla="*/ 53 w 254"/>
              <a:gd name="T49" fmla="*/ 85 h 309"/>
              <a:gd name="T50" fmla="*/ 49 w 254"/>
              <a:gd name="T51" fmla="*/ 77 h 309"/>
              <a:gd name="T52" fmla="*/ 53 w 254"/>
              <a:gd name="T53" fmla="*/ 69 h 309"/>
              <a:gd name="T54" fmla="*/ 119 w 254"/>
              <a:gd name="T55" fmla="*/ 3 h 309"/>
              <a:gd name="T56" fmla="*/ 127 w 254"/>
              <a:gd name="T57" fmla="*/ 0 h 309"/>
              <a:gd name="T58" fmla="*/ 135 w 254"/>
              <a:gd name="T59" fmla="*/ 3 h 309"/>
              <a:gd name="T60" fmla="*/ 201 w 254"/>
              <a:gd name="T61" fmla="*/ 69 h 309"/>
              <a:gd name="T62" fmla="*/ 204 w 254"/>
              <a:gd name="T63" fmla="*/ 77 h 309"/>
              <a:gd name="T64" fmla="*/ 201 w 254"/>
              <a:gd name="T65" fmla="*/ 85 h 309"/>
              <a:gd name="T66" fmla="*/ 193 w 254"/>
              <a:gd name="T67" fmla="*/ 88 h 309"/>
              <a:gd name="T68" fmla="*/ 159 w 254"/>
              <a:gd name="T69" fmla="*/ 88 h 309"/>
              <a:gd name="T70" fmla="*/ 229 w 254"/>
              <a:gd name="T71" fmla="*/ 158 h 309"/>
              <a:gd name="T72" fmla="*/ 232 w 254"/>
              <a:gd name="T73" fmla="*/ 166 h 309"/>
              <a:gd name="T74" fmla="*/ 229 w 254"/>
              <a:gd name="T75" fmla="*/ 173 h 309"/>
              <a:gd name="T76" fmla="*/ 221 w 254"/>
              <a:gd name="T77" fmla="*/ 177 h 309"/>
              <a:gd name="T78" fmla="*/ 181 w 254"/>
              <a:gd name="T79" fmla="*/ 177 h 309"/>
              <a:gd name="T80" fmla="*/ 251 w 254"/>
              <a:gd name="T81" fmla="*/ 246 h 309"/>
              <a:gd name="T82" fmla="*/ 254 w 254"/>
              <a:gd name="T83" fmla="*/ 25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4" h="309">
                <a:moveTo>
                  <a:pt x="254" y="254"/>
                </a:moveTo>
                <a:cubicBezTo>
                  <a:pt x="254" y="257"/>
                  <a:pt x="253" y="260"/>
                  <a:pt x="251" y="262"/>
                </a:cubicBezTo>
                <a:cubicBezTo>
                  <a:pt x="248" y="264"/>
                  <a:pt x="246" y="265"/>
                  <a:pt x="243" y="265"/>
                </a:cubicBezTo>
                <a:cubicBezTo>
                  <a:pt x="163" y="265"/>
                  <a:pt x="163" y="265"/>
                  <a:pt x="163" y="265"/>
                </a:cubicBezTo>
                <a:cubicBezTo>
                  <a:pt x="163" y="267"/>
                  <a:pt x="164" y="272"/>
                  <a:pt x="164" y="280"/>
                </a:cubicBezTo>
                <a:cubicBezTo>
                  <a:pt x="165" y="288"/>
                  <a:pt x="165" y="295"/>
                  <a:pt x="165" y="299"/>
                </a:cubicBezTo>
                <a:cubicBezTo>
                  <a:pt x="165" y="302"/>
                  <a:pt x="164" y="304"/>
                  <a:pt x="162" y="306"/>
                </a:cubicBezTo>
                <a:cubicBezTo>
                  <a:pt x="160" y="308"/>
                  <a:pt x="157" y="309"/>
                  <a:pt x="154" y="309"/>
                </a:cubicBezTo>
                <a:cubicBezTo>
                  <a:pt x="99" y="309"/>
                  <a:pt x="99" y="309"/>
                  <a:pt x="99" y="309"/>
                </a:cubicBezTo>
                <a:cubicBezTo>
                  <a:pt x="96" y="309"/>
                  <a:pt x="94" y="308"/>
                  <a:pt x="92" y="306"/>
                </a:cubicBezTo>
                <a:cubicBezTo>
                  <a:pt x="90" y="304"/>
                  <a:pt x="89" y="302"/>
                  <a:pt x="89" y="299"/>
                </a:cubicBezTo>
                <a:cubicBezTo>
                  <a:pt x="89" y="295"/>
                  <a:pt x="89" y="288"/>
                  <a:pt x="89" y="280"/>
                </a:cubicBezTo>
                <a:cubicBezTo>
                  <a:pt x="90" y="272"/>
                  <a:pt x="90" y="267"/>
                  <a:pt x="91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8" y="265"/>
                  <a:pt x="5" y="264"/>
                  <a:pt x="3" y="262"/>
                </a:cubicBezTo>
                <a:cubicBezTo>
                  <a:pt x="1" y="260"/>
                  <a:pt x="0" y="257"/>
                  <a:pt x="0" y="254"/>
                </a:cubicBezTo>
                <a:cubicBezTo>
                  <a:pt x="0" y="251"/>
                  <a:pt x="1" y="249"/>
                  <a:pt x="3" y="246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0" y="177"/>
                  <a:pt x="27" y="176"/>
                  <a:pt x="25" y="173"/>
                </a:cubicBezTo>
                <a:cubicBezTo>
                  <a:pt x="23" y="171"/>
                  <a:pt x="22" y="169"/>
                  <a:pt x="22" y="166"/>
                </a:cubicBezTo>
                <a:cubicBezTo>
                  <a:pt x="22" y="163"/>
                  <a:pt x="23" y="160"/>
                  <a:pt x="25" y="158"/>
                </a:cubicBezTo>
                <a:cubicBezTo>
                  <a:pt x="94" y="88"/>
                  <a:pt x="94" y="88"/>
                  <a:pt x="94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57" y="88"/>
                  <a:pt x="55" y="87"/>
                  <a:pt x="53" y="85"/>
                </a:cubicBezTo>
                <a:cubicBezTo>
                  <a:pt x="50" y="83"/>
                  <a:pt x="49" y="80"/>
                  <a:pt x="49" y="77"/>
                </a:cubicBezTo>
                <a:cubicBezTo>
                  <a:pt x="49" y="74"/>
                  <a:pt x="50" y="72"/>
                  <a:pt x="53" y="69"/>
                </a:cubicBezTo>
                <a:cubicBezTo>
                  <a:pt x="119" y="3"/>
                  <a:pt x="119" y="3"/>
                  <a:pt x="119" y="3"/>
                </a:cubicBezTo>
                <a:cubicBezTo>
                  <a:pt x="121" y="1"/>
                  <a:pt x="124" y="0"/>
                  <a:pt x="127" y="0"/>
                </a:cubicBezTo>
                <a:cubicBezTo>
                  <a:pt x="130" y="0"/>
                  <a:pt x="132" y="1"/>
                  <a:pt x="135" y="3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03" y="72"/>
                  <a:pt x="204" y="74"/>
                  <a:pt x="204" y="77"/>
                </a:cubicBezTo>
                <a:cubicBezTo>
                  <a:pt x="204" y="80"/>
                  <a:pt x="203" y="83"/>
                  <a:pt x="201" y="85"/>
                </a:cubicBezTo>
                <a:cubicBezTo>
                  <a:pt x="199" y="87"/>
                  <a:pt x="196" y="88"/>
                  <a:pt x="193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229" y="158"/>
                  <a:pt x="229" y="158"/>
                  <a:pt x="229" y="158"/>
                </a:cubicBezTo>
                <a:cubicBezTo>
                  <a:pt x="231" y="160"/>
                  <a:pt x="232" y="163"/>
                  <a:pt x="232" y="166"/>
                </a:cubicBezTo>
                <a:cubicBezTo>
                  <a:pt x="232" y="169"/>
                  <a:pt x="231" y="171"/>
                  <a:pt x="229" y="173"/>
                </a:cubicBezTo>
                <a:cubicBezTo>
                  <a:pt x="226" y="176"/>
                  <a:pt x="224" y="177"/>
                  <a:pt x="221" y="17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251" y="246"/>
                  <a:pt x="251" y="246"/>
                  <a:pt x="251" y="246"/>
                </a:cubicBezTo>
                <a:cubicBezTo>
                  <a:pt x="253" y="249"/>
                  <a:pt x="254" y="251"/>
                  <a:pt x="254" y="254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09" name="Freeform 76"/>
          <p:cNvSpPr>
            <a:spLocks noEditPoints="1"/>
          </p:cNvSpPr>
          <p:nvPr/>
        </p:nvSpPr>
        <p:spPr bwMode="auto">
          <a:xfrm>
            <a:off x="1377514" y="1758737"/>
            <a:ext cx="592373" cy="492125"/>
          </a:xfrm>
          <a:custGeom>
            <a:avLst/>
            <a:gdLst>
              <a:gd name="T0" fmla="*/ 342 w 354"/>
              <a:gd name="T1" fmla="*/ 167 h 310"/>
              <a:gd name="T2" fmla="*/ 354 w 354"/>
              <a:gd name="T3" fmla="*/ 260 h 310"/>
              <a:gd name="T4" fmla="*/ 348 w 354"/>
              <a:gd name="T5" fmla="*/ 266 h 310"/>
              <a:gd name="T6" fmla="*/ 332 w 354"/>
              <a:gd name="T7" fmla="*/ 277 h 310"/>
              <a:gd name="T8" fmla="*/ 298 w 354"/>
              <a:gd name="T9" fmla="*/ 310 h 310"/>
              <a:gd name="T10" fmla="*/ 265 w 354"/>
              <a:gd name="T11" fmla="*/ 277 h 310"/>
              <a:gd name="T12" fmla="*/ 88 w 354"/>
              <a:gd name="T13" fmla="*/ 266 h 310"/>
              <a:gd name="T14" fmla="*/ 79 w 354"/>
              <a:gd name="T15" fmla="*/ 300 h 310"/>
              <a:gd name="T16" fmla="*/ 32 w 354"/>
              <a:gd name="T17" fmla="*/ 300 h 310"/>
              <a:gd name="T18" fmla="*/ 22 w 354"/>
              <a:gd name="T19" fmla="*/ 266 h 310"/>
              <a:gd name="T20" fmla="*/ 1 w 354"/>
              <a:gd name="T21" fmla="*/ 264 h 310"/>
              <a:gd name="T22" fmla="*/ 0 w 354"/>
              <a:gd name="T23" fmla="*/ 194 h 310"/>
              <a:gd name="T24" fmla="*/ 39 w 354"/>
              <a:gd name="T25" fmla="*/ 155 h 310"/>
              <a:gd name="T26" fmla="*/ 62 w 354"/>
              <a:gd name="T27" fmla="*/ 83 h 310"/>
              <a:gd name="T28" fmla="*/ 110 w 354"/>
              <a:gd name="T29" fmla="*/ 45 h 310"/>
              <a:gd name="T30" fmla="*/ 133 w 354"/>
              <a:gd name="T31" fmla="*/ 6 h 310"/>
              <a:gd name="T32" fmla="*/ 138 w 354"/>
              <a:gd name="T33" fmla="*/ 0 h 310"/>
              <a:gd name="T34" fmla="*/ 219 w 354"/>
              <a:gd name="T35" fmla="*/ 2 h 310"/>
              <a:gd name="T36" fmla="*/ 221 w 354"/>
              <a:gd name="T37" fmla="*/ 45 h 310"/>
              <a:gd name="T38" fmla="*/ 274 w 354"/>
              <a:gd name="T39" fmla="*/ 56 h 310"/>
              <a:gd name="T40" fmla="*/ 310 w 354"/>
              <a:gd name="T41" fmla="*/ 155 h 310"/>
              <a:gd name="T42" fmla="*/ 55 w 354"/>
              <a:gd name="T43" fmla="*/ 238 h 310"/>
              <a:gd name="T44" fmla="*/ 83 w 354"/>
              <a:gd name="T45" fmla="*/ 211 h 310"/>
              <a:gd name="T46" fmla="*/ 55 w 354"/>
              <a:gd name="T47" fmla="*/ 183 h 310"/>
              <a:gd name="T48" fmla="*/ 27 w 354"/>
              <a:gd name="T49" fmla="*/ 211 h 310"/>
              <a:gd name="T50" fmla="*/ 55 w 354"/>
              <a:gd name="T51" fmla="*/ 238 h 310"/>
              <a:gd name="T52" fmla="*/ 265 w 354"/>
              <a:gd name="T53" fmla="*/ 155 h 310"/>
              <a:gd name="T54" fmla="*/ 247 w 354"/>
              <a:gd name="T55" fmla="*/ 91 h 310"/>
              <a:gd name="T56" fmla="*/ 110 w 354"/>
              <a:gd name="T57" fmla="*/ 89 h 310"/>
              <a:gd name="T58" fmla="*/ 104 w 354"/>
              <a:gd name="T59" fmla="*/ 94 h 310"/>
              <a:gd name="T60" fmla="*/ 298 w 354"/>
              <a:gd name="T61" fmla="*/ 238 h 310"/>
              <a:gd name="T62" fmla="*/ 326 w 354"/>
              <a:gd name="T63" fmla="*/ 211 h 310"/>
              <a:gd name="T64" fmla="*/ 298 w 354"/>
              <a:gd name="T65" fmla="*/ 183 h 310"/>
              <a:gd name="T66" fmla="*/ 271 w 354"/>
              <a:gd name="T67" fmla="*/ 211 h 310"/>
              <a:gd name="T68" fmla="*/ 298 w 354"/>
              <a:gd name="T69" fmla="*/ 238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4" h="310">
                <a:moveTo>
                  <a:pt x="315" y="155"/>
                </a:moveTo>
                <a:cubicBezTo>
                  <a:pt x="326" y="155"/>
                  <a:pt x="335" y="159"/>
                  <a:pt x="342" y="167"/>
                </a:cubicBezTo>
                <a:cubicBezTo>
                  <a:pt x="350" y="174"/>
                  <a:pt x="354" y="183"/>
                  <a:pt x="354" y="194"/>
                </a:cubicBezTo>
                <a:cubicBezTo>
                  <a:pt x="354" y="260"/>
                  <a:pt x="354" y="260"/>
                  <a:pt x="354" y="260"/>
                </a:cubicBezTo>
                <a:cubicBezTo>
                  <a:pt x="354" y="262"/>
                  <a:pt x="353" y="263"/>
                  <a:pt x="352" y="264"/>
                </a:cubicBezTo>
                <a:cubicBezTo>
                  <a:pt x="351" y="265"/>
                  <a:pt x="350" y="266"/>
                  <a:pt x="348" y="266"/>
                </a:cubicBezTo>
                <a:cubicBezTo>
                  <a:pt x="332" y="266"/>
                  <a:pt x="332" y="266"/>
                  <a:pt x="332" y="26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2" y="286"/>
                  <a:pt x="328" y="294"/>
                  <a:pt x="322" y="300"/>
                </a:cubicBezTo>
                <a:cubicBezTo>
                  <a:pt x="315" y="307"/>
                  <a:pt x="308" y="310"/>
                  <a:pt x="298" y="310"/>
                </a:cubicBezTo>
                <a:cubicBezTo>
                  <a:pt x="289" y="310"/>
                  <a:pt x="281" y="307"/>
                  <a:pt x="275" y="300"/>
                </a:cubicBezTo>
                <a:cubicBezTo>
                  <a:pt x="268" y="294"/>
                  <a:pt x="265" y="286"/>
                  <a:pt x="265" y="277"/>
                </a:cubicBezTo>
                <a:cubicBezTo>
                  <a:pt x="265" y="266"/>
                  <a:pt x="265" y="266"/>
                  <a:pt x="265" y="266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88" y="286"/>
                  <a:pt x="85" y="294"/>
                  <a:pt x="79" y="300"/>
                </a:cubicBezTo>
                <a:cubicBezTo>
                  <a:pt x="72" y="307"/>
                  <a:pt x="64" y="310"/>
                  <a:pt x="55" y="310"/>
                </a:cubicBezTo>
                <a:cubicBezTo>
                  <a:pt x="46" y="310"/>
                  <a:pt x="38" y="307"/>
                  <a:pt x="32" y="300"/>
                </a:cubicBezTo>
                <a:cubicBezTo>
                  <a:pt x="25" y="294"/>
                  <a:pt x="22" y="286"/>
                  <a:pt x="22" y="277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4" y="266"/>
                  <a:pt x="2" y="265"/>
                  <a:pt x="1" y="264"/>
                </a:cubicBezTo>
                <a:cubicBezTo>
                  <a:pt x="0" y="263"/>
                  <a:pt x="0" y="262"/>
                  <a:pt x="0" y="26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83"/>
                  <a:pt x="4" y="174"/>
                  <a:pt x="11" y="167"/>
                </a:cubicBezTo>
                <a:cubicBezTo>
                  <a:pt x="19" y="159"/>
                  <a:pt x="28" y="155"/>
                  <a:pt x="39" y="155"/>
                </a:cubicBezTo>
                <a:cubicBezTo>
                  <a:pt x="43" y="155"/>
                  <a:pt x="43" y="155"/>
                  <a:pt x="43" y="155"/>
                </a:cubicBezTo>
                <a:cubicBezTo>
                  <a:pt x="62" y="83"/>
                  <a:pt x="62" y="83"/>
                  <a:pt x="62" y="83"/>
                </a:cubicBezTo>
                <a:cubicBezTo>
                  <a:pt x="64" y="72"/>
                  <a:pt x="70" y="63"/>
                  <a:pt x="80" y="56"/>
                </a:cubicBezTo>
                <a:cubicBezTo>
                  <a:pt x="89" y="48"/>
                  <a:pt x="99" y="45"/>
                  <a:pt x="110" y="45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4"/>
                  <a:pt x="133" y="3"/>
                  <a:pt x="134" y="2"/>
                </a:cubicBezTo>
                <a:cubicBezTo>
                  <a:pt x="135" y="1"/>
                  <a:pt x="136" y="0"/>
                  <a:pt x="138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8" y="1"/>
                  <a:pt x="219" y="2"/>
                </a:cubicBezTo>
                <a:cubicBezTo>
                  <a:pt x="221" y="3"/>
                  <a:pt x="221" y="4"/>
                  <a:pt x="221" y="6"/>
                </a:cubicBezTo>
                <a:cubicBezTo>
                  <a:pt x="221" y="45"/>
                  <a:pt x="221" y="45"/>
                  <a:pt x="221" y="45"/>
                </a:cubicBezTo>
                <a:cubicBezTo>
                  <a:pt x="243" y="45"/>
                  <a:pt x="243" y="45"/>
                  <a:pt x="243" y="45"/>
                </a:cubicBezTo>
                <a:cubicBezTo>
                  <a:pt x="254" y="45"/>
                  <a:pt x="265" y="48"/>
                  <a:pt x="274" y="56"/>
                </a:cubicBezTo>
                <a:cubicBezTo>
                  <a:pt x="283" y="63"/>
                  <a:pt x="289" y="72"/>
                  <a:pt x="292" y="83"/>
                </a:cubicBezTo>
                <a:cubicBezTo>
                  <a:pt x="310" y="155"/>
                  <a:pt x="310" y="155"/>
                  <a:pt x="310" y="155"/>
                </a:cubicBezTo>
                <a:lnTo>
                  <a:pt x="315" y="155"/>
                </a:lnTo>
                <a:close/>
                <a:moveTo>
                  <a:pt x="55" y="238"/>
                </a:moveTo>
                <a:cubicBezTo>
                  <a:pt x="63" y="238"/>
                  <a:pt x="69" y="235"/>
                  <a:pt x="75" y="230"/>
                </a:cubicBezTo>
                <a:cubicBezTo>
                  <a:pt x="80" y="225"/>
                  <a:pt x="83" y="218"/>
                  <a:pt x="83" y="211"/>
                </a:cubicBezTo>
                <a:cubicBezTo>
                  <a:pt x="83" y="203"/>
                  <a:pt x="80" y="196"/>
                  <a:pt x="75" y="191"/>
                </a:cubicBezTo>
                <a:cubicBezTo>
                  <a:pt x="69" y="186"/>
                  <a:pt x="63" y="183"/>
                  <a:pt x="55" y="183"/>
                </a:cubicBezTo>
                <a:cubicBezTo>
                  <a:pt x="48" y="183"/>
                  <a:pt x="41" y="186"/>
                  <a:pt x="36" y="191"/>
                </a:cubicBezTo>
                <a:cubicBezTo>
                  <a:pt x="30" y="196"/>
                  <a:pt x="27" y="203"/>
                  <a:pt x="27" y="211"/>
                </a:cubicBezTo>
                <a:cubicBezTo>
                  <a:pt x="27" y="218"/>
                  <a:pt x="30" y="225"/>
                  <a:pt x="36" y="230"/>
                </a:cubicBezTo>
                <a:cubicBezTo>
                  <a:pt x="41" y="235"/>
                  <a:pt x="48" y="238"/>
                  <a:pt x="55" y="238"/>
                </a:cubicBezTo>
                <a:close/>
                <a:moveTo>
                  <a:pt x="89" y="155"/>
                </a:moveTo>
                <a:cubicBezTo>
                  <a:pt x="265" y="155"/>
                  <a:pt x="265" y="155"/>
                  <a:pt x="265" y="155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8" y="92"/>
                  <a:pt x="247" y="91"/>
                </a:cubicBezTo>
                <a:cubicBezTo>
                  <a:pt x="245" y="89"/>
                  <a:pt x="244" y="89"/>
                  <a:pt x="243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89"/>
                  <a:pt x="107" y="91"/>
                </a:cubicBezTo>
                <a:cubicBezTo>
                  <a:pt x="105" y="92"/>
                  <a:pt x="105" y="93"/>
                  <a:pt x="104" y="94"/>
                </a:cubicBezTo>
                <a:lnTo>
                  <a:pt x="89" y="155"/>
                </a:lnTo>
                <a:close/>
                <a:moveTo>
                  <a:pt x="298" y="238"/>
                </a:moveTo>
                <a:cubicBezTo>
                  <a:pt x="306" y="238"/>
                  <a:pt x="313" y="235"/>
                  <a:pt x="318" y="230"/>
                </a:cubicBezTo>
                <a:cubicBezTo>
                  <a:pt x="323" y="225"/>
                  <a:pt x="326" y="218"/>
                  <a:pt x="326" y="211"/>
                </a:cubicBezTo>
                <a:cubicBezTo>
                  <a:pt x="326" y="203"/>
                  <a:pt x="323" y="196"/>
                  <a:pt x="318" y="191"/>
                </a:cubicBezTo>
                <a:cubicBezTo>
                  <a:pt x="313" y="186"/>
                  <a:pt x="306" y="183"/>
                  <a:pt x="298" y="183"/>
                </a:cubicBezTo>
                <a:cubicBezTo>
                  <a:pt x="291" y="183"/>
                  <a:pt x="284" y="186"/>
                  <a:pt x="279" y="191"/>
                </a:cubicBezTo>
                <a:cubicBezTo>
                  <a:pt x="273" y="196"/>
                  <a:pt x="271" y="203"/>
                  <a:pt x="271" y="211"/>
                </a:cubicBezTo>
                <a:cubicBezTo>
                  <a:pt x="271" y="218"/>
                  <a:pt x="273" y="225"/>
                  <a:pt x="279" y="230"/>
                </a:cubicBezTo>
                <a:cubicBezTo>
                  <a:pt x="284" y="235"/>
                  <a:pt x="291" y="238"/>
                  <a:pt x="298" y="238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10" name="Freeform 103"/>
          <p:cNvSpPr>
            <a:spLocks noEditPoints="1"/>
          </p:cNvSpPr>
          <p:nvPr/>
        </p:nvSpPr>
        <p:spPr bwMode="auto">
          <a:xfrm>
            <a:off x="5949937" y="1808595"/>
            <a:ext cx="550275" cy="440542"/>
          </a:xfrm>
          <a:custGeom>
            <a:avLst/>
            <a:gdLst>
              <a:gd name="T0" fmla="*/ 93 w 298"/>
              <a:gd name="T1" fmla="*/ 183 h 243"/>
              <a:gd name="T2" fmla="*/ 62 w 298"/>
              <a:gd name="T3" fmla="*/ 183 h 243"/>
              <a:gd name="T4" fmla="*/ 62 w 298"/>
              <a:gd name="T5" fmla="*/ 215 h 243"/>
              <a:gd name="T6" fmla="*/ 93 w 298"/>
              <a:gd name="T7" fmla="*/ 215 h 243"/>
              <a:gd name="T8" fmla="*/ 33 w 298"/>
              <a:gd name="T9" fmla="*/ 111 h 243"/>
              <a:gd name="T10" fmla="*/ 99 w 298"/>
              <a:gd name="T11" fmla="*/ 66 h 243"/>
              <a:gd name="T12" fmla="*/ 68 w 298"/>
              <a:gd name="T13" fmla="*/ 68 h 243"/>
              <a:gd name="T14" fmla="*/ 33 w 298"/>
              <a:gd name="T15" fmla="*/ 105 h 243"/>
              <a:gd name="T16" fmla="*/ 254 w 298"/>
              <a:gd name="T17" fmla="*/ 199 h 243"/>
              <a:gd name="T18" fmla="*/ 232 w 298"/>
              <a:gd name="T19" fmla="*/ 177 h 243"/>
              <a:gd name="T20" fmla="*/ 210 w 298"/>
              <a:gd name="T21" fmla="*/ 199 h 243"/>
              <a:gd name="T22" fmla="*/ 232 w 298"/>
              <a:gd name="T23" fmla="*/ 221 h 243"/>
              <a:gd name="T24" fmla="*/ 254 w 298"/>
              <a:gd name="T25" fmla="*/ 199 h 243"/>
              <a:gd name="T26" fmla="*/ 298 w 298"/>
              <a:gd name="T27" fmla="*/ 188 h 243"/>
              <a:gd name="T28" fmla="*/ 295 w 298"/>
              <a:gd name="T29" fmla="*/ 196 h 243"/>
              <a:gd name="T30" fmla="*/ 289 w 298"/>
              <a:gd name="T31" fmla="*/ 199 h 243"/>
              <a:gd name="T32" fmla="*/ 280 w 298"/>
              <a:gd name="T33" fmla="*/ 199 h 243"/>
              <a:gd name="T34" fmla="*/ 263 w 298"/>
              <a:gd name="T35" fmla="*/ 230 h 243"/>
              <a:gd name="T36" fmla="*/ 201 w 298"/>
              <a:gd name="T37" fmla="*/ 230 h 243"/>
              <a:gd name="T38" fmla="*/ 121 w 298"/>
              <a:gd name="T39" fmla="*/ 199 h 243"/>
              <a:gd name="T40" fmla="*/ 77 w 298"/>
              <a:gd name="T41" fmla="*/ 243 h 243"/>
              <a:gd name="T42" fmla="*/ 33 w 298"/>
              <a:gd name="T43" fmla="*/ 199 h 243"/>
              <a:gd name="T44" fmla="*/ 18 w 298"/>
              <a:gd name="T45" fmla="*/ 199 h 243"/>
              <a:gd name="T46" fmla="*/ 10 w 298"/>
              <a:gd name="T47" fmla="*/ 199 h 243"/>
              <a:gd name="T48" fmla="*/ 3 w 298"/>
              <a:gd name="T49" fmla="*/ 196 h 243"/>
              <a:gd name="T50" fmla="*/ 0 w 298"/>
              <a:gd name="T51" fmla="*/ 188 h 243"/>
              <a:gd name="T52" fmla="*/ 11 w 298"/>
              <a:gd name="T53" fmla="*/ 177 h 243"/>
              <a:gd name="T54" fmla="*/ 11 w 298"/>
              <a:gd name="T55" fmla="*/ 116 h 243"/>
              <a:gd name="T56" fmla="*/ 11 w 298"/>
              <a:gd name="T57" fmla="*/ 103 h 243"/>
              <a:gd name="T58" fmla="*/ 15 w 298"/>
              <a:gd name="T59" fmla="*/ 91 h 243"/>
              <a:gd name="T60" fmla="*/ 53 w 298"/>
              <a:gd name="T61" fmla="*/ 52 h 243"/>
              <a:gd name="T62" fmla="*/ 72 w 298"/>
              <a:gd name="T63" fmla="*/ 44 h 243"/>
              <a:gd name="T64" fmla="*/ 99 w 298"/>
              <a:gd name="T65" fmla="*/ 11 h 243"/>
              <a:gd name="T66" fmla="*/ 110 w 298"/>
              <a:gd name="T67" fmla="*/ 0 h 243"/>
              <a:gd name="T68" fmla="*/ 295 w 298"/>
              <a:gd name="T69" fmla="*/ 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8" h="243">
                <a:moveTo>
                  <a:pt x="99" y="199"/>
                </a:moveTo>
                <a:cubicBezTo>
                  <a:pt x="99" y="193"/>
                  <a:pt x="97" y="188"/>
                  <a:pt x="93" y="183"/>
                </a:cubicBezTo>
                <a:cubicBezTo>
                  <a:pt x="88" y="179"/>
                  <a:pt x="83" y="177"/>
                  <a:pt x="77" y="177"/>
                </a:cubicBezTo>
                <a:cubicBezTo>
                  <a:pt x="71" y="177"/>
                  <a:pt x="66" y="179"/>
                  <a:pt x="62" y="183"/>
                </a:cubicBezTo>
                <a:cubicBezTo>
                  <a:pt x="57" y="188"/>
                  <a:pt x="55" y="193"/>
                  <a:pt x="55" y="199"/>
                </a:cubicBezTo>
                <a:cubicBezTo>
                  <a:pt x="55" y="205"/>
                  <a:pt x="57" y="210"/>
                  <a:pt x="62" y="215"/>
                </a:cubicBezTo>
                <a:cubicBezTo>
                  <a:pt x="66" y="219"/>
                  <a:pt x="71" y="221"/>
                  <a:pt x="77" y="221"/>
                </a:cubicBezTo>
                <a:cubicBezTo>
                  <a:pt x="83" y="221"/>
                  <a:pt x="88" y="219"/>
                  <a:pt x="93" y="215"/>
                </a:cubicBezTo>
                <a:cubicBezTo>
                  <a:pt x="97" y="210"/>
                  <a:pt x="99" y="205"/>
                  <a:pt x="99" y="199"/>
                </a:cubicBezTo>
                <a:close/>
                <a:moveTo>
                  <a:pt x="33" y="111"/>
                </a:moveTo>
                <a:cubicBezTo>
                  <a:pt x="99" y="111"/>
                  <a:pt x="99" y="111"/>
                  <a:pt x="99" y="111"/>
                </a:cubicBezTo>
                <a:cubicBezTo>
                  <a:pt x="99" y="66"/>
                  <a:pt x="99" y="66"/>
                  <a:pt x="99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1" y="66"/>
                  <a:pt x="69" y="67"/>
                  <a:pt x="68" y="68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4" y="103"/>
                  <a:pt x="33" y="104"/>
                  <a:pt x="33" y="105"/>
                </a:cubicBezTo>
                <a:lnTo>
                  <a:pt x="33" y="111"/>
                </a:lnTo>
                <a:close/>
                <a:moveTo>
                  <a:pt x="254" y="199"/>
                </a:moveTo>
                <a:cubicBezTo>
                  <a:pt x="254" y="193"/>
                  <a:pt x="252" y="188"/>
                  <a:pt x="248" y="183"/>
                </a:cubicBezTo>
                <a:cubicBezTo>
                  <a:pt x="243" y="179"/>
                  <a:pt x="238" y="177"/>
                  <a:pt x="232" y="177"/>
                </a:cubicBezTo>
                <a:cubicBezTo>
                  <a:pt x="226" y="177"/>
                  <a:pt x="221" y="179"/>
                  <a:pt x="217" y="183"/>
                </a:cubicBezTo>
                <a:cubicBezTo>
                  <a:pt x="212" y="188"/>
                  <a:pt x="210" y="193"/>
                  <a:pt x="210" y="199"/>
                </a:cubicBezTo>
                <a:cubicBezTo>
                  <a:pt x="210" y="205"/>
                  <a:pt x="212" y="210"/>
                  <a:pt x="217" y="215"/>
                </a:cubicBezTo>
                <a:cubicBezTo>
                  <a:pt x="221" y="219"/>
                  <a:pt x="226" y="221"/>
                  <a:pt x="232" y="221"/>
                </a:cubicBezTo>
                <a:cubicBezTo>
                  <a:pt x="238" y="221"/>
                  <a:pt x="243" y="219"/>
                  <a:pt x="248" y="215"/>
                </a:cubicBezTo>
                <a:cubicBezTo>
                  <a:pt x="252" y="210"/>
                  <a:pt x="254" y="205"/>
                  <a:pt x="254" y="199"/>
                </a:cubicBezTo>
                <a:close/>
                <a:moveTo>
                  <a:pt x="298" y="11"/>
                </a:moveTo>
                <a:cubicBezTo>
                  <a:pt x="298" y="188"/>
                  <a:pt x="298" y="188"/>
                  <a:pt x="298" y="188"/>
                </a:cubicBezTo>
                <a:cubicBezTo>
                  <a:pt x="298" y="190"/>
                  <a:pt x="298" y="191"/>
                  <a:pt x="298" y="193"/>
                </a:cubicBezTo>
                <a:cubicBezTo>
                  <a:pt x="297" y="194"/>
                  <a:pt x="297" y="195"/>
                  <a:pt x="295" y="196"/>
                </a:cubicBezTo>
                <a:cubicBezTo>
                  <a:pt x="294" y="197"/>
                  <a:pt x="293" y="197"/>
                  <a:pt x="293" y="198"/>
                </a:cubicBezTo>
                <a:cubicBezTo>
                  <a:pt x="292" y="198"/>
                  <a:pt x="290" y="199"/>
                  <a:pt x="289" y="199"/>
                </a:cubicBezTo>
                <a:cubicBezTo>
                  <a:pt x="287" y="199"/>
                  <a:pt x="285" y="199"/>
                  <a:pt x="285" y="199"/>
                </a:cubicBezTo>
                <a:cubicBezTo>
                  <a:pt x="284" y="199"/>
                  <a:pt x="282" y="199"/>
                  <a:pt x="280" y="199"/>
                </a:cubicBezTo>
                <a:cubicBezTo>
                  <a:pt x="278" y="199"/>
                  <a:pt x="277" y="199"/>
                  <a:pt x="276" y="199"/>
                </a:cubicBezTo>
                <a:cubicBezTo>
                  <a:pt x="276" y="211"/>
                  <a:pt x="272" y="222"/>
                  <a:pt x="263" y="230"/>
                </a:cubicBezTo>
                <a:cubicBezTo>
                  <a:pt x="255" y="239"/>
                  <a:pt x="244" y="243"/>
                  <a:pt x="232" y="243"/>
                </a:cubicBezTo>
                <a:cubicBezTo>
                  <a:pt x="220" y="243"/>
                  <a:pt x="209" y="239"/>
                  <a:pt x="201" y="230"/>
                </a:cubicBezTo>
                <a:cubicBezTo>
                  <a:pt x="192" y="222"/>
                  <a:pt x="188" y="211"/>
                  <a:pt x="188" y="199"/>
                </a:cubicBezTo>
                <a:cubicBezTo>
                  <a:pt x="121" y="199"/>
                  <a:pt x="121" y="199"/>
                  <a:pt x="121" y="199"/>
                </a:cubicBezTo>
                <a:cubicBezTo>
                  <a:pt x="121" y="211"/>
                  <a:pt x="117" y="222"/>
                  <a:pt x="109" y="230"/>
                </a:cubicBezTo>
                <a:cubicBezTo>
                  <a:pt x="100" y="239"/>
                  <a:pt x="89" y="243"/>
                  <a:pt x="77" y="243"/>
                </a:cubicBezTo>
                <a:cubicBezTo>
                  <a:pt x="65" y="243"/>
                  <a:pt x="55" y="239"/>
                  <a:pt x="46" y="230"/>
                </a:cubicBezTo>
                <a:cubicBezTo>
                  <a:pt x="37" y="222"/>
                  <a:pt x="33" y="211"/>
                  <a:pt x="33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0" y="199"/>
                  <a:pt x="18" y="199"/>
                </a:cubicBezTo>
                <a:cubicBezTo>
                  <a:pt x="16" y="199"/>
                  <a:pt x="14" y="199"/>
                  <a:pt x="14" y="199"/>
                </a:cubicBezTo>
                <a:cubicBezTo>
                  <a:pt x="13" y="199"/>
                  <a:pt x="12" y="199"/>
                  <a:pt x="10" y="199"/>
                </a:cubicBezTo>
                <a:cubicBezTo>
                  <a:pt x="8" y="199"/>
                  <a:pt x="7" y="198"/>
                  <a:pt x="6" y="198"/>
                </a:cubicBezTo>
                <a:cubicBezTo>
                  <a:pt x="5" y="197"/>
                  <a:pt x="4" y="197"/>
                  <a:pt x="3" y="196"/>
                </a:cubicBezTo>
                <a:cubicBezTo>
                  <a:pt x="2" y="195"/>
                  <a:pt x="1" y="194"/>
                  <a:pt x="1" y="193"/>
                </a:cubicBezTo>
                <a:cubicBezTo>
                  <a:pt x="0" y="191"/>
                  <a:pt x="0" y="190"/>
                  <a:pt x="0" y="188"/>
                </a:cubicBezTo>
                <a:cubicBezTo>
                  <a:pt x="0" y="185"/>
                  <a:pt x="1" y="182"/>
                  <a:pt x="3" y="180"/>
                </a:cubicBezTo>
                <a:cubicBezTo>
                  <a:pt x="5" y="178"/>
                  <a:pt x="8" y="177"/>
                  <a:pt x="11" y="177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1" y="121"/>
                  <a:pt x="11" y="119"/>
                  <a:pt x="11" y="116"/>
                </a:cubicBezTo>
                <a:cubicBezTo>
                  <a:pt x="11" y="112"/>
                  <a:pt x="11" y="110"/>
                  <a:pt x="11" y="109"/>
                </a:cubicBezTo>
                <a:cubicBezTo>
                  <a:pt x="11" y="108"/>
                  <a:pt x="11" y="106"/>
                  <a:pt x="11" y="103"/>
                </a:cubicBezTo>
                <a:cubicBezTo>
                  <a:pt x="11" y="100"/>
                  <a:pt x="12" y="98"/>
                  <a:pt x="12" y="97"/>
                </a:cubicBezTo>
                <a:cubicBezTo>
                  <a:pt x="13" y="95"/>
                  <a:pt x="14" y="93"/>
                  <a:pt x="15" y="91"/>
                </a:cubicBezTo>
                <a:cubicBezTo>
                  <a:pt x="16" y="89"/>
                  <a:pt x="17" y="88"/>
                  <a:pt x="19" y="86"/>
                </a:cubicBezTo>
                <a:cubicBezTo>
                  <a:pt x="53" y="52"/>
                  <a:pt x="53" y="52"/>
                  <a:pt x="53" y="52"/>
                </a:cubicBezTo>
                <a:cubicBezTo>
                  <a:pt x="55" y="50"/>
                  <a:pt x="58" y="48"/>
                  <a:pt x="62" y="46"/>
                </a:cubicBezTo>
                <a:cubicBezTo>
                  <a:pt x="65" y="45"/>
                  <a:pt x="69" y="44"/>
                  <a:pt x="72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8"/>
                  <a:pt x="100" y="5"/>
                  <a:pt x="103" y="3"/>
                </a:cubicBezTo>
                <a:cubicBezTo>
                  <a:pt x="105" y="1"/>
                  <a:pt x="107" y="0"/>
                  <a:pt x="110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90" y="0"/>
                  <a:pt x="293" y="1"/>
                  <a:pt x="295" y="3"/>
                </a:cubicBezTo>
                <a:cubicBezTo>
                  <a:pt x="297" y="5"/>
                  <a:pt x="298" y="8"/>
                  <a:pt x="298" y="11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9801249" y="4429132"/>
            <a:ext cx="2196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64D1DA"/>
                </a:solidFill>
                <a:latin typeface="Century Gothic" pitchFamily="34" charset="0"/>
              </a:rPr>
              <a:t> INCIDENCIA DEL </a:t>
            </a:r>
            <a:endParaRPr lang="es-ES" altLang="en-US" sz="1600" b="1" dirty="0" smtClean="0">
              <a:solidFill>
                <a:srgbClr val="64D1DA"/>
              </a:solidFill>
              <a:latin typeface="Century Gothic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GASTO </a:t>
            </a:r>
            <a:r>
              <a:rPr lang="es-ES" altLang="en-US" sz="1600" b="1" dirty="0">
                <a:solidFill>
                  <a:srgbClr val="64D1DA"/>
                </a:solidFill>
                <a:latin typeface="Century Gothic" pitchFamily="34" charset="0"/>
              </a:rPr>
              <a:t>EN INVERSIÓN 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112" name="TextBox 93"/>
          <p:cNvSpPr txBox="1">
            <a:spLocks noChangeArrowheads="1"/>
          </p:cNvSpPr>
          <p:nvPr/>
        </p:nvSpPr>
        <p:spPr bwMode="auto">
          <a:xfrm>
            <a:off x="9301183" y="5000636"/>
            <a:ext cx="3086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11,111,851</a:t>
            </a:r>
            <a:endParaRPr lang="en-US" altLang="ru-RU" dirty="0" smtClean="0"/>
          </a:p>
          <a:p>
            <a:r>
              <a:rPr lang="en-US" altLang="ru-RU" dirty="0" smtClean="0"/>
              <a:t>EJEC. </a:t>
            </a:r>
            <a:r>
              <a:rPr lang="en-US" altLang="ru-RU" dirty="0"/>
              <a:t>S/. </a:t>
            </a:r>
            <a:r>
              <a:rPr lang="en-US" altLang="ru-RU" dirty="0" smtClean="0"/>
              <a:t>2,071</a:t>
            </a:r>
            <a:r>
              <a:rPr lang="es-PE" dirty="0" smtClean="0"/>
              <a:t>,331.55</a:t>
            </a:r>
            <a:endParaRPr lang="ru-RU" altLang="ru-RU" dirty="0"/>
          </a:p>
        </p:txBody>
      </p:sp>
      <p:sp>
        <p:nvSpPr>
          <p:cNvPr id="113" name="Rectangle 12"/>
          <p:cNvSpPr>
            <a:spLocks noChangeArrowheads="1"/>
          </p:cNvSpPr>
          <p:nvPr/>
        </p:nvSpPr>
        <p:spPr bwMode="auto">
          <a:xfrm>
            <a:off x="85681" y="4500570"/>
            <a:ext cx="30667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65280"/>
                </a:solidFill>
                <a:latin typeface="Century Gothic" pitchFamily="34" charset="0"/>
              </a:rPr>
              <a:t>GASTOS </a:t>
            </a:r>
            <a:r>
              <a:rPr lang="en-US" altLang="en-US" sz="1600" b="1" dirty="0">
                <a:solidFill>
                  <a:srgbClr val="065280"/>
                </a:solidFill>
                <a:latin typeface="Century Gothic" pitchFamily="34" charset="0"/>
              </a:rPr>
              <a:t>SERVICIOS PÚBLICOS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65280"/>
                </a:solidFill>
                <a:latin typeface="Century Gothic" pitchFamily="34" charset="0"/>
              </a:rPr>
              <a:t>SEGURIDAD CIUDADANA</a:t>
            </a:r>
            <a:endParaRPr lang="en-US" altLang="en-US" sz="1600" b="1" dirty="0">
              <a:solidFill>
                <a:srgbClr val="06528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6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31/03/2021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43993" y="428604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70446" y="1220983"/>
            <a:ext cx="2108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8C103D"/>
                </a:solidFill>
                <a:latin typeface="Century Gothic" pitchFamily="34" charset="0"/>
              </a:rPr>
              <a:t>EJECUCIÓN DE </a:t>
            </a:r>
            <a:r>
              <a:rPr lang="en-US" altLang="en-US" sz="1600" b="1" dirty="0" smtClean="0">
                <a:solidFill>
                  <a:srgbClr val="8C103D"/>
                </a:solidFill>
                <a:latin typeface="Century Gothic" pitchFamily="34" charset="0"/>
              </a:rPr>
              <a:t>GASTOS COVID19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4" name="Freeform 18"/>
          <p:cNvSpPr>
            <a:spLocks/>
          </p:cNvSpPr>
          <p:nvPr/>
        </p:nvSpPr>
        <p:spPr bwMode="auto">
          <a:xfrm>
            <a:off x="1177627" y="4826000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702937" y="3005138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706112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706112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1157251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95.53%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49" name="TextBox 93"/>
          <p:cNvSpPr txBox="1">
            <a:spLocks noChangeArrowheads="1"/>
          </p:cNvSpPr>
          <p:nvPr/>
        </p:nvSpPr>
        <p:spPr bwMode="auto">
          <a:xfrm>
            <a:off x="1" y="1805442"/>
            <a:ext cx="2943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PRESU. VIG. 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S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294,074</a:t>
            </a:r>
            <a:endParaRPr lang="en-US" altLang="ru-RU" sz="1200" dirty="0" smtClean="0"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GAST 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69</a:t>
            </a:r>
            <a:r>
              <a:rPr lang="es-PE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,862.00</a:t>
            </a:r>
            <a:endParaRPr lang="ru-RU" altLang="ru-RU" sz="1200" dirty="0">
              <a:latin typeface="Century Gothic" panose="020B0502020202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93"/>
          <p:cNvSpPr txBox="1">
            <a:spLocks noChangeArrowheads="1"/>
          </p:cNvSpPr>
          <p:nvPr/>
        </p:nvSpPr>
        <p:spPr bwMode="auto">
          <a:xfrm>
            <a:off x="2371697" y="5072074"/>
            <a:ext cx="213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 </a:t>
            </a:r>
            <a:r>
              <a:rPr lang="en-US" altLang="ru-RU" dirty="0"/>
              <a:t>S/. </a:t>
            </a:r>
            <a:r>
              <a:rPr lang="en-US" altLang="ru-RU" dirty="0" smtClean="0"/>
              <a:t>53,537</a:t>
            </a:r>
            <a:endParaRPr lang="en-US" altLang="ru-RU" dirty="0"/>
          </a:p>
          <a:p>
            <a:r>
              <a:rPr lang="en-US" altLang="ru-RU" dirty="0"/>
              <a:t>EJEC. S/. </a:t>
            </a:r>
            <a:r>
              <a:rPr lang="en-US" altLang="ru-RU" dirty="0" smtClean="0"/>
              <a:t>43</a:t>
            </a:r>
            <a:r>
              <a:rPr lang="es-PE" dirty="0" smtClean="0"/>
              <a:t>,129.94</a:t>
            </a:r>
            <a:endParaRPr lang="ru-RU" altLang="ru-RU" dirty="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157383" y="4429132"/>
            <a:ext cx="26185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EJECUCIÓN  </a:t>
            </a:r>
            <a:r>
              <a:rPr lang="en-U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RED AMACHAY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52" name="Freeform 16"/>
          <p:cNvSpPr>
            <a:spLocks noEditPoints="1"/>
          </p:cNvSpPr>
          <p:nvPr/>
        </p:nvSpPr>
        <p:spPr bwMode="auto">
          <a:xfrm>
            <a:off x="3149682" y="1786651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53" name="Freeform 25"/>
          <p:cNvSpPr>
            <a:spLocks/>
          </p:cNvSpPr>
          <p:nvPr/>
        </p:nvSpPr>
        <p:spPr bwMode="auto">
          <a:xfrm>
            <a:off x="2637125" y="3866326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54" name="Freeform 26"/>
          <p:cNvSpPr>
            <a:spLocks/>
          </p:cNvSpPr>
          <p:nvPr/>
        </p:nvSpPr>
        <p:spPr bwMode="auto">
          <a:xfrm>
            <a:off x="2637125" y="2477263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2637125" y="3004313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2993161" y="3269812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80.56%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57" name="Freeform 18"/>
          <p:cNvSpPr>
            <a:spLocks/>
          </p:cNvSpPr>
          <p:nvPr/>
        </p:nvSpPr>
        <p:spPr bwMode="auto">
          <a:xfrm>
            <a:off x="5440951" y="4872507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58" name="Freeform 28"/>
          <p:cNvSpPr>
            <a:spLocks/>
          </p:cNvSpPr>
          <p:nvPr/>
        </p:nvSpPr>
        <p:spPr bwMode="auto">
          <a:xfrm>
            <a:off x="4966261" y="3051645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59" name="Freeform 29"/>
          <p:cNvSpPr>
            <a:spLocks/>
          </p:cNvSpPr>
          <p:nvPr/>
        </p:nvSpPr>
        <p:spPr bwMode="auto">
          <a:xfrm>
            <a:off x="4969436" y="2524595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60" name="Freeform 30"/>
          <p:cNvSpPr>
            <a:spLocks/>
          </p:cNvSpPr>
          <p:nvPr/>
        </p:nvSpPr>
        <p:spPr bwMode="auto">
          <a:xfrm>
            <a:off x="4969436" y="3913657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372093" y="3357562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14.49%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62" name="TextBox 93"/>
          <p:cNvSpPr txBox="1">
            <a:spLocks noChangeArrowheads="1"/>
          </p:cNvSpPr>
          <p:nvPr/>
        </p:nvSpPr>
        <p:spPr bwMode="auto">
          <a:xfrm>
            <a:off x="4586275" y="1928802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2,820,095</a:t>
            </a:r>
            <a:endParaRPr lang="en-US" altLang="ru-RU" sz="1200" dirty="0" smtClean="0">
              <a:latin typeface="Century Gothic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408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,771.98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6996609" y="5153170"/>
            <a:ext cx="213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S</a:t>
            </a:r>
            <a:r>
              <a:rPr lang="en-US" altLang="ru-RU" dirty="0"/>
              <a:t>/. </a:t>
            </a:r>
            <a:r>
              <a:rPr lang="en-US" altLang="ru-RU" dirty="0" smtClean="0"/>
              <a:t>47,195</a:t>
            </a:r>
            <a:endParaRPr lang="en-US" altLang="ru-RU" dirty="0"/>
          </a:p>
          <a:p>
            <a:r>
              <a:rPr lang="en-US" altLang="ru-RU" dirty="0"/>
              <a:t>EJEC. S/. </a:t>
            </a:r>
            <a:r>
              <a:rPr lang="en-US" altLang="ru-RU" dirty="0" smtClean="0"/>
              <a:t>23</a:t>
            </a:r>
            <a:r>
              <a:rPr lang="es-PE" dirty="0" smtClean="0"/>
              <a:t>,597.42</a:t>
            </a:r>
            <a:endParaRPr lang="ru-RU" altLang="ru-RU" dirty="0"/>
          </a:p>
        </p:txBody>
      </p:sp>
      <p:sp>
        <p:nvSpPr>
          <p:cNvPr id="64" name="Freeform 16"/>
          <p:cNvSpPr>
            <a:spLocks noEditPoints="1"/>
          </p:cNvSpPr>
          <p:nvPr/>
        </p:nvSpPr>
        <p:spPr bwMode="auto">
          <a:xfrm>
            <a:off x="7819837" y="1836536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65" name="Freeform 25"/>
          <p:cNvSpPr>
            <a:spLocks/>
          </p:cNvSpPr>
          <p:nvPr/>
        </p:nvSpPr>
        <p:spPr bwMode="auto">
          <a:xfrm>
            <a:off x="7307280" y="3916211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66" name="Freeform 26"/>
          <p:cNvSpPr>
            <a:spLocks/>
          </p:cNvSpPr>
          <p:nvPr/>
        </p:nvSpPr>
        <p:spPr bwMode="auto">
          <a:xfrm>
            <a:off x="7307280" y="2527148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67" name="Freeform 27"/>
          <p:cNvSpPr>
            <a:spLocks/>
          </p:cNvSpPr>
          <p:nvPr/>
        </p:nvSpPr>
        <p:spPr bwMode="auto">
          <a:xfrm>
            <a:off x="7307280" y="3054198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7663316" y="3319697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50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.00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10162493" y="4885507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70" name="Freeform 28"/>
          <p:cNvSpPr>
            <a:spLocks/>
          </p:cNvSpPr>
          <p:nvPr/>
        </p:nvSpPr>
        <p:spPr bwMode="auto">
          <a:xfrm>
            <a:off x="9687803" y="3064645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71" name="Freeform 29"/>
          <p:cNvSpPr>
            <a:spLocks/>
          </p:cNvSpPr>
          <p:nvPr/>
        </p:nvSpPr>
        <p:spPr bwMode="auto">
          <a:xfrm>
            <a:off x="9690978" y="2537595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72" name="Freeform 30"/>
          <p:cNvSpPr>
            <a:spLocks/>
          </p:cNvSpPr>
          <p:nvPr/>
        </p:nvSpPr>
        <p:spPr bwMode="auto">
          <a:xfrm>
            <a:off x="9690978" y="3926657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10087001" y="3357562"/>
            <a:ext cx="7838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Century Gothic" pitchFamily="34" charset="0"/>
              </a:rPr>
              <a:t>100.00%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74" name="TextBox 93"/>
          <p:cNvSpPr txBox="1">
            <a:spLocks noChangeArrowheads="1"/>
          </p:cNvSpPr>
          <p:nvPr/>
        </p:nvSpPr>
        <p:spPr bwMode="auto">
          <a:xfrm>
            <a:off x="9329531" y="2001502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430,050</a:t>
            </a:r>
            <a:endParaRPr lang="en-US" altLang="ru-RU" sz="1200" dirty="0" smtClean="0">
              <a:latin typeface="Century Gothic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32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,996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4657713" y="1357298"/>
            <a:ext cx="2108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8C103D"/>
                </a:solidFill>
                <a:latin typeface="Century Gothic" pitchFamily="34" charset="0"/>
              </a:rPr>
              <a:t>CONTINUIDAD DE INVERSIONES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6800853" y="4572008"/>
            <a:ext cx="26185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AMPLIACIÓN PCA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9301183" y="1714488"/>
            <a:ext cx="2108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8C103D"/>
                </a:solidFill>
                <a:latin typeface="Century Gothic" pitchFamily="34" charset="0"/>
              </a:rPr>
              <a:t>BONO REI</a:t>
            </a:r>
            <a:endParaRPr lang="en-US" altLang="en-US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6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31/03/2021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43993" y="428604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2586011" y="1285860"/>
            <a:ext cx="2108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8C103D"/>
                </a:solidFill>
                <a:latin typeface="Century Gothic" pitchFamily="34" charset="0"/>
              </a:rPr>
              <a:t>EJECUCIÓN DE </a:t>
            </a:r>
            <a:r>
              <a:rPr lang="en-US" altLang="en-US" sz="1600" b="1" dirty="0" smtClean="0">
                <a:solidFill>
                  <a:srgbClr val="8C103D"/>
                </a:solidFill>
                <a:latin typeface="Century Gothic" pitchFamily="34" charset="0"/>
              </a:rPr>
              <a:t>TRABAJA PERU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0" name="Freeform 18"/>
          <p:cNvSpPr>
            <a:spLocks/>
          </p:cNvSpPr>
          <p:nvPr/>
        </p:nvSpPr>
        <p:spPr bwMode="auto">
          <a:xfrm>
            <a:off x="3393192" y="4890877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2918502" y="3070015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2921677" y="2542965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2921677" y="3932027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4" name="Rectangle 39"/>
          <p:cNvSpPr>
            <a:spLocks noChangeArrowheads="1"/>
          </p:cNvSpPr>
          <p:nvPr/>
        </p:nvSpPr>
        <p:spPr bwMode="auto">
          <a:xfrm>
            <a:off x="3372816" y="3351001"/>
            <a:ext cx="580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0.00%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85" name="Freeform 16"/>
          <p:cNvSpPr>
            <a:spLocks noEditPoints="1"/>
          </p:cNvSpPr>
          <p:nvPr/>
        </p:nvSpPr>
        <p:spPr bwMode="auto">
          <a:xfrm>
            <a:off x="7943861" y="1500174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7431304" y="3579849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7" name="Freeform 26"/>
          <p:cNvSpPr>
            <a:spLocks/>
          </p:cNvSpPr>
          <p:nvPr/>
        </p:nvSpPr>
        <p:spPr bwMode="auto">
          <a:xfrm>
            <a:off x="7431304" y="2190786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8" name="Freeform 27"/>
          <p:cNvSpPr>
            <a:spLocks/>
          </p:cNvSpPr>
          <p:nvPr/>
        </p:nvSpPr>
        <p:spPr bwMode="auto">
          <a:xfrm>
            <a:off x="7431304" y="2717836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7943861" y="3000372"/>
            <a:ext cx="580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0.00%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0" name="TextBox 93"/>
          <p:cNvSpPr txBox="1">
            <a:spLocks noChangeArrowheads="1"/>
          </p:cNvSpPr>
          <p:nvPr/>
        </p:nvSpPr>
        <p:spPr bwMode="auto">
          <a:xfrm>
            <a:off x="7229481" y="4500570"/>
            <a:ext cx="213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 </a:t>
            </a:r>
            <a:r>
              <a:rPr lang="en-US" altLang="ru-RU" dirty="0"/>
              <a:t>S/. </a:t>
            </a:r>
            <a:r>
              <a:rPr lang="en-US" altLang="ru-RU" dirty="0" smtClean="0"/>
              <a:t>66,361</a:t>
            </a:r>
            <a:endParaRPr lang="en-US" altLang="ru-RU" dirty="0"/>
          </a:p>
          <a:p>
            <a:r>
              <a:rPr lang="en-US" altLang="ru-RU" dirty="0"/>
              <a:t>EJEC. S/. </a:t>
            </a:r>
            <a:r>
              <a:rPr lang="en-US" altLang="ru-RU" dirty="0" smtClean="0"/>
              <a:t>0.00</a:t>
            </a:r>
            <a:endParaRPr lang="ru-RU" altLang="ru-RU" dirty="0"/>
          </a:p>
        </p:txBody>
      </p:sp>
      <p:sp>
        <p:nvSpPr>
          <p:cNvPr id="91" name="TextBox 93"/>
          <p:cNvSpPr txBox="1">
            <a:spLocks noChangeArrowheads="1"/>
          </p:cNvSpPr>
          <p:nvPr/>
        </p:nvSpPr>
        <p:spPr bwMode="auto">
          <a:xfrm>
            <a:off x="2157383" y="2000240"/>
            <a:ext cx="2943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PRESU. VIG. 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S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160,126</a:t>
            </a:r>
            <a:endParaRPr lang="en-US" altLang="ru-RU" sz="1200" dirty="0" smtClean="0"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GAST 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0</a:t>
            </a:r>
            <a:r>
              <a:rPr lang="es-PE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.</a:t>
            </a:r>
            <a:r>
              <a:rPr lang="es-PE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00</a:t>
            </a:r>
            <a:endParaRPr lang="ru-RU" altLang="ru-RU" sz="1200" dirty="0">
              <a:latin typeface="Century Gothic" panose="020B0502020202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6951562" y="4142655"/>
            <a:ext cx="26185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BONO REI ADICIONAL</a:t>
            </a:r>
            <a:endParaRPr lang="en-US" altLang="en-US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356</Words>
  <Application>Microsoft Office PowerPoint</Application>
  <PresentationFormat>Personalizado</PresentationFormat>
  <Paragraphs>80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jorellanav</dc:creator>
  <cp:lastModifiedBy>jorellanav</cp:lastModifiedBy>
  <cp:revision>18</cp:revision>
  <dcterms:created xsi:type="dcterms:W3CDTF">2021-07-07T17:21:23Z</dcterms:created>
  <dcterms:modified xsi:type="dcterms:W3CDTF">2021-07-07T20:25:14Z</dcterms:modified>
</cp:coreProperties>
</file>